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314" r:id="rId5"/>
    <p:sldId id="316" r:id="rId6"/>
    <p:sldId id="286" r:id="rId7"/>
    <p:sldId id="295" r:id="rId8"/>
    <p:sldId id="318" r:id="rId9"/>
    <p:sldId id="319" r:id="rId10"/>
    <p:sldId id="334" r:id="rId11"/>
    <p:sldId id="320" r:id="rId12"/>
    <p:sldId id="321" r:id="rId13"/>
    <p:sldId id="322" r:id="rId14"/>
    <p:sldId id="323" r:id="rId15"/>
    <p:sldId id="324" r:id="rId16"/>
    <p:sldId id="325" r:id="rId17"/>
    <p:sldId id="327" r:id="rId18"/>
    <p:sldId id="328" r:id="rId19"/>
    <p:sldId id="329" r:id="rId20"/>
    <p:sldId id="330" r:id="rId21"/>
    <p:sldId id="332" r:id="rId22"/>
    <p:sldId id="333"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24262B-D0C0-2017-C42D-E268AB89EAE1}" name="Pantelides, Kristina" initials="PK" userId="S::Kristina.Pantelides@lumen.com::0d385d9a-28f8-40f4-b16f-05553c15ae01" providerId="AD"/>
  <p188:author id="{C38F232F-69CA-C22C-4CE1-426516965BDC}" name="Povirk, Kim J" initials="PJ" userId="S::kim.povirk@lumen.com::5876c86d-f5cf-4ce8-b1b3-49300ceeb6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noco, Jorge" initials="TJ" lastIdx="1" clrIdx="0">
    <p:extLst>
      <p:ext uri="{19B8F6BF-5375-455C-9EA6-DF929625EA0E}">
        <p15:presenceInfo xmlns:p15="http://schemas.microsoft.com/office/powerpoint/2012/main" userId="S::jorge.tinoco@centurylink.com::d627e25f-ba0e-46b5-bd6a-a7f2052996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FFFFFF"/>
    <a:srgbClr val="E77528"/>
    <a:srgbClr val="E1251B"/>
    <a:srgbClr val="0C9ED9"/>
    <a:srgbClr val="38C6F4"/>
    <a:srgbClr val="FF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25C46-A389-4C32-8E6B-3F2C953C8584}"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5223A-B1E4-4AAB-A640-160F0A0CB83F}" type="slidenum">
              <a:rPr lang="en-US" smtClean="0"/>
              <a:t>‹#›</a:t>
            </a:fld>
            <a:endParaRPr lang="en-US"/>
          </a:p>
        </p:txBody>
      </p:sp>
    </p:spTree>
    <p:extLst>
      <p:ext uri="{BB962C8B-B14F-4D97-AF65-F5344CB8AC3E}">
        <p14:creationId xmlns:p14="http://schemas.microsoft.com/office/powerpoint/2010/main" val="386721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Scott’s changes</a:t>
            </a:r>
          </a:p>
        </p:txBody>
      </p:sp>
      <p:sp>
        <p:nvSpPr>
          <p:cNvPr id="4" name="Slide Number Placeholder 3"/>
          <p:cNvSpPr>
            <a:spLocks noGrp="1"/>
          </p:cNvSpPr>
          <p:nvPr>
            <p:ph type="sldNum" sz="quarter" idx="5"/>
          </p:nvPr>
        </p:nvSpPr>
        <p:spPr/>
        <p:txBody>
          <a:bodyPr/>
          <a:lstStyle/>
          <a:p>
            <a:fld id="{EE05223A-B1E4-4AAB-A640-160F0A0CB83F}" type="slidenum">
              <a:rPr lang="en-US" smtClean="0"/>
              <a:t>7</a:t>
            </a:fld>
            <a:endParaRPr lang="en-US"/>
          </a:p>
        </p:txBody>
      </p:sp>
    </p:spTree>
    <p:extLst>
      <p:ext uri="{BB962C8B-B14F-4D97-AF65-F5344CB8AC3E}">
        <p14:creationId xmlns:p14="http://schemas.microsoft.com/office/powerpoint/2010/main" val="357830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05223A-B1E4-4AAB-A640-160F0A0CB83F}" type="slidenum">
              <a:rPr lang="en-US" smtClean="0"/>
              <a:t>12</a:t>
            </a:fld>
            <a:endParaRPr lang="en-US"/>
          </a:p>
        </p:txBody>
      </p:sp>
    </p:spTree>
    <p:extLst>
      <p:ext uri="{BB962C8B-B14F-4D97-AF65-F5344CB8AC3E}">
        <p14:creationId xmlns:p14="http://schemas.microsoft.com/office/powerpoint/2010/main" val="826324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5" name="Picture 4" descr="A white tiled wall&#10;&#10;Description automatically generated with low confidence">
            <a:extLst>
              <a:ext uri="{FF2B5EF4-FFF2-40B4-BE49-F238E27FC236}">
                <a16:creationId xmlns:a16="http://schemas.microsoft.com/office/drawing/2014/main" id="{8F59488B-E5F8-497D-B1AA-E99034F9C28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887" y="-1"/>
            <a:ext cx="9074113" cy="5143499"/>
          </a:xfrm>
          <a:prstGeom prst="rect">
            <a:avLst/>
          </a:prstGeom>
        </p:spPr>
      </p:pic>
      <p:sp>
        <p:nvSpPr>
          <p:cNvPr id="9" name="Rectangle 8">
            <a:extLst>
              <a:ext uri="{FF2B5EF4-FFF2-40B4-BE49-F238E27FC236}">
                <a16:creationId xmlns:a16="http://schemas.microsoft.com/office/drawing/2014/main" id="{5622F5B9-E8AE-5E4A-9FEC-3BADFF3419CC}"/>
              </a:ext>
            </a:extLst>
          </p:cNvPr>
          <p:cNvSpPr/>
          <p:nvPr userDrawn="1"/>
        </p:nvSpPr>
        <p:spPr>
          <a:xfrm>
            <a:off x="0" y="0"/>
            <a:ext cx="139775" cy="514349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32382" y="2411188"/>
            <a:ext cx="7930038" cy="1241822"/>
          </a:xfrm>
        </p:spPr>
        <p:txBody>
          <a:bodyPr>
            <a:normAutofit/>
          </a:bodyPr>
          <a:lstStyle>
            <a:lvl1pPr marL="0" indent="0" algn="l">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62226" y="4497940"/>
            <a:ext cx="2057400" cy="273844"/>
          </a:xfrm>
          <a:prstGeom prst="rect">
            <a:avLst/>
          </a:prstGeom>
        </p:spPr>
        <p:txBody>
          <a:bodyPr/>
          <a:lstStyle>
            <a:lvl1pPr>
              <a:defRPr sz="1050">
                <a:solidFill>
                  <a:schemeClr val="bg2">
                    <a:lumMod val="50000"/>
                  </a:schemeClr>
                </a:solidFill>
              </a:defRPr>
            </a:lvl1pPr>
          </a:lstStyle>
          <a:p>
            <a:fld id="{C764DE79-268F-4C1A-8933-263129D2AF90}" type="datetimeFigureOut">
              <a:rPr lang="en-US" smtClean="0"/>
              <a:pPr/>
              <a:t>6/16/2022</a:t>
            </a:fld>
            <a:endParaRPr lang="en-US"/>
          </a:p>
        </p:txBody>
      </p:sp>
      <p:sp>
        <p:nvSpPr>
          <p:cNvPr id="14" name="Title 13">
            <a:extLst>
              <a:ext uri="{FF2B5EF4-FFF2-40B4-BE49-F238E27FC236}">
                <a16:creationId xmlns:a16="http://schemas.microsoft.com/office/drawing/2014/main" id="{DEF26EBB-8E7B-D146-A34C-3C1CEB98AF5C}"/>
              </a:ext>
            </a:extLst>
          </p:cNvPr>
          <p:cNvSpPr>
            <a:spLocks noGrp="1"/>
          </p:cNvSpPr>
          <p:nvPr>
            <p:ph type="title"/>
          </p:nvPr>
        </p:nvSpPr>
        <p:spPr>
          <a:xfrm>
            <a:off x="606981" y="1106872"/>
            <a:ext cx="7930038" cy="1259182"/>
          </a:xfrm>
        </p:spPr>
        <p:txBody>
          <a:bodyPr anchor="b">
            <a:noAutofit/>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pic>
        <p:nvPicPr>
          <p:cNvPr id="13" name="Picture 12" descr="A picture containing clock&#10;&#10;Description automatically generated">
            <a:extLst>
              <a:ext uri="{FF2B5EF4-FFF2-40B4-BE49-F238E27FC236}">
                <a16:creationId xmlns:a16="http://schemas.microsoft.com/office/drawing/2014/main" id="{8540AA3E-AAD5-4E3B-93AE-DD6731C63F23}"/>
              </a:ext>
            </a:extLst>
          </p:cNvPr>
          <p:cNvPicPr>
            <a:picLocks noChangeAspect="1"/>
          </p:cNvPicPr>
          <p:nvPr userDrawn="1"/>
        </p:nvPicPr>
        <p:blipFill>
          <a:blip r:embed="rId3"/>
          <a:stretch>
            <a:fillRect/>
          </a:stretch>
        </p:blipFill>
        <p:spPr>
          <a:xfrm>
            <a:off x="7442162" y="4678477"/>
            <a:ext cx="1603374" cy="425385"/>
          </a:xfrm>
          <a:prstGeom prst="rect">
            <a:avLst/>
          </a:prstGeom>
        </p:spPr>
      </p:pic>
      <p:sp>
        <p:nvSpPr>
          <p:cNvPr id="15" name="Rectangle 14">
            <a:extLst>
              <a:ext uri="{FF2B5EF4-FFF2-40B4-BE49-F238E27FC236}">
                <a16:creationId xmlns:a16="http://schemas.microsoft.com/office/drawing/2014/main" id="{7C1699DE-7C1A-45A4-84CC-DBE998FFF7B5}"/>
              </a:ext>
            </a:extLst>
          </p:cNvPr>
          <p:cNvSpPr/>
          <p:nvPr userDrawn="1"/>
        </p:nvSpPr>
        <p:spPr>
          <a:xfrm>
            <a:off x="662226" y="4837784"/>
            <a:ext cx="2976902" cy="184666"/>
          </a:xfrm>
          <a:prstGeom prst="rect">
            <a:avLst/>
          </a:prstGeom>
        </p:spPr>
        <p:txBody>
          <a:bodyPr wrap="square" lIns="0">
            <a:spAutoFit/>
          </a:bodyPr>
          <a:lstStyle/>
          <a:p>
            <a:r>
              <a:rPr lang="en-US" sz="6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spTree>
    <p:extLst>
      <p:ext uri="{BB962C8B-B14F-4D97-AF65-F5344CB8AC3E}">
        <p14:creationId xmlns:p14="http://schemas.microsoft.com/office/powerpoint/2010/main" val="406096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8987A-82EB-D44E-9038-DC7BCDC8187D}"/>
              </a:ext>
            </a:extLst>
          </p:cNvPr>
          <p:cNvSpPr/>
          <p:nvPr userDrawn="1"/>
        </p:nvSpPr>
        <p:spPr>
          <a:xfrm>
            <a:off x="0" y="0"/>
            <a:ext cx="9140276"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D71307-B703-F04A-BB8F-78E96B9B0C0D}"/>
              </a:ext>
            </a:extLst>
          </p:cNvPr>
          <p:cNvSpPr/>
          <p:nvPr userDrawn="1"/>
        </p:nvSpPr>
        <p:spPr>
          <a:xfrm>
            <a:off x="0" y="1413760"/>
            <a:ext cx="84306" cy="230098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83842"/>
            <a:ext cx="7886700" cy="975814"/>
          </a:xfrm>
        </p:spPr>
        <p:txBody>
          <a:bodyPr anchor="ctr">
            <a:noAutofit/>
          </a:bodyPr>
          <a:lstStyle>
            <a:lvl1pPr algn="ctr">
              <a:defRPr sz="3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5243FAE-C295-9F4A-81C0-AF1DDD2CE7C2}"/>
              </a:ext>
            </a:extLst>
          </p:cNvPr>
          <p:cNvSpPr/>
          <p:nvPr userDrawn="1"/>
        </p:nvSpPr>
        <p:spPr>
          <a:xfrm>
            <a:off x="662226" y="4837784"/>
            <a:ext cx="2976902" cy="184666"/>
          </a:xfrm>
          <a:prstGeom prst="rect">
            <a:avLst/>
          </a:prstGeom>
        </p:spPr>
        <p:txBody>
          <a:bodyPr wrap="square" lIns="0">
            <a:spAutoFit/>
          </a:bodyPr>
          <a:lstStyle/>
          <a:p>
            <a:r>
              <a:rPr lang="en-US" sz="6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sp>
        <p:nvSpPr>
          <p:cNvPr id="11" name="Slide Number Placeholder 5">
            <a:extLst>
              <a:ext uri="{FF2B5EF4-FFF2-40B4-BE49-F238E27FC236}">
                <a16:creationId xmlns:a16="http://schemas.microsoft.com/office/drawing/2014/main" id="{5A933E5F-76F0-DF4B-94B7-2B41A2CCB269}"/>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pic>
        <p:nvPicPr>
          <p:cNvPr id="10" name="Picture 9" descr="A picture containing clock&#10;&#10;Description automatically generated">
            <a:extLst>
              <a:ext uri="{FF2B5EF4-FFF2-40B4-BE49-F238E27FC236}">
                <a16:creationId xmlns:a16="http://schemas.microsoft.com/office/drawing/2014/main" id="{3B4CA94B-5A08-4B93-88F2-8FB5D28DA1FE}"/>
              </a:ext>
            </a:extLst>
          </p:cNvPr>
          <p:cNvPicPr>
            <a:picLocks noChangeAspect="1"/>
          </p:cNvPicPr>
          <p:nvPr userDrawn="1"/>
        </p:nvPicPr>
        <p:blipFill>
          <a:blip r:embed="rId2"/>
          <a:stretch>
            <a:fillRect/>
          </a:stretch>
        </p:blipFill>
        <p:spPr>
          <a:xfrm>
            <a:off x="5428674" y="4692242"/>
            <a:ext cx="1381899" cy="366626"/>
          </a:xfrm>
          <a:prstGeom prst="rect">
            <a:avLst/>
          </a:prstGeom>
        </p:spPr>
      </p:pic>
      <p:pic>
        <p:nvPicPr>
          <p:cNvPr id="13" name="Picture 12">
            <a:extLst>
              <a:ext uri="{FF2B5EF4-FFF2-40B4-BE49-F238E27FC236}">
                <a16:creationId xmlns:a16="http://schemas.microsoft.com/office/drawing/2014/main" id="{E3CB5583-4302-4F5F-B97F-D76EBEC6622E}"/>
              </a:ext>
            </a:extLst>
          </p:cNvPr>
          <p:cNvPicPr>
            <a:picLocks noChangeAspect="1"/>
          </p:cNvPicPr>
          <p:nvPr userDrawn="1"/>
        </p:nvPicPr>
        <p:blipFill>
          <a:blip r:embed="rId3"/>
          <a:stretch>
            <a:fillRect/>
          </a:stretch>
        </p:blipFill>
        <p:spPr>
          <a:xfrm>
            <a:off x="7138485" y="4756568"/>
            <a:ext cx="1849838" cy="273844"/>
          </a:xfrm>
          <a:prstGeom prst="rect">
            <a:avLst/>
          </a:prstGeom>
        </p:spPr>
      </p:pic>
    </p:spTree>
    <p:extLst>
      <p:ext uri="{BB962C8B-B14F-4D97-AF65-F5344CB8AC3E}">
        <p14:creationId xmlns:p14="http://schemas.microsoft.com/office/powerpoint/2010/main" val="27411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8987A-82EB-D44E-9038-DC7BCDC8187D}"/>
              </a:ext>
            </a:extLst>
          </p:cNvPr>
          <p:cNvSpPr/>
          <p:nvPr userDrawn="1"/>
        </p:nvSpPr>
        <p:spPr>
          <a:xfrm>
            <a:off x="0" y="0"/>
            <a:ext cx="9140276"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D71307-B703-F04A-BB8F-78E96B9B0C0D}"/>
              </a:ext>
            </a:extLst>
          </p:cNvPr>
          <p:cNvSpPr/>
          <p:nvPr userDrawn="1"/>
        </p:nvSpPr>
        <p:spPr>
          <a:xfrm>
            <a:off x="-1" y="0"/>
            <a:ext cx="9140275" cy="51435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6786" y="1873982"/>
            <a:ext cx="7886700" cy="975814"/>
          </a:xfrm>
        </p:spPr>
        <p:txBody>
          <a:bodyPr anchor="ctr">
            <a:noAutofit/>
          </a:bodyPr>
          <a:lstStyle>
            <a:lvl1pPr algn="ctr">
              <a:defRPr sz="3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B0FB53-25B5-2246-80E1-D7D0211A0574}"/>
              </a:ext>
            </a:extLst>
          </p:cNvPr>
          <p:cNvSpPr/>
          <p:nvPr userDrawn="1"/>
        </p:nvSpPr>
        <p:spPr>
          <a:xfrm>
            <a:off x="662226" y="4837784"/>
            <a:ext cx="2976902" cy="184666"/>
          </a:xfrm>
          <a:prstGeom prst="rect">
            <a:avLst/>
          </a:prstGeom>
        </p:spPr>
        <p:txBody>
          <a:bodyPr wrap="square" lIns="0">
            <a:spAutoFit/>
          </a:bodyPr>
          <a:lstStyle/>
          <a:p>
            <a:r>
              <a:rPr lang="en-US" sz="600">
                <a:solidFill>
                  <a:schemeClr val="tx1">
                    <a:lumMod val="95000"/>
                    <a:lumOff val="5000"/>
                  </a:schemeClr>
                </a:solidFill>
                <a:latin typeface="Arial" panose="020B0604020202020204" pitchFamily="34" charset="0"/>
                <a:cs typeface="Arial" panose="020B0604020202020204" pitchFamily="34" charset="0"/>
              </a:rPr>
              <a:t>© 2022 Lumen Technologies. All Rights Reserved. </a:t>
            </a:r>
          </a:p>
        </p:txBody>
      </p:sp>
      <p:sp>
        <p:nvSpPr>
          <p:cNvPr id="10" name="Slide Number Placeholder 5">
            <a:extLst>
              <a:ext uri="{FF2B5EF4-FFF2-40B4-BE49-F238E27FC236}">
                <a16:creationId xmlns:a16="http://schemas.microsoft.com/office/drawing/2014/main" id="{751932C2-B47E-164D-8378-7CABAAA1ABE3}"/>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tx1"/>
                </a:solidFill>
              </a:defRPr>
            </a:lvl1pPr>
          </a:lstStyle>
          <a:p>
            <a:fld id="{16AF6406-B3F2-AD48-99A2-24C88CF40A2E}" type="slidenum">
              <a:rPr lang="en-US" smtClean="0"/>
              <a:pPr/>
              <a:t>‹#›</a:t>
            </a:fld>
            <a:endParaRPr lang="en-US"/>
          </a:p>
        </p:txBody>
      </p:sp>
      <p:pic>
        <p:nvPicPr>
          <p:cNvPr id="8" name="Picture 7">
            <a:extLst>
              <a:ext uri="{FF2B5EF4-FFF2-40B4-BE49-F238E27FC236}">
                <a16:creationId xmlns:a16="http://schemas.microsoft.com/office/drawing/2014/main" id="{084FB86B-BF61-4AFE-BE30-C4F9DFA43280}"/>
              </a:ext>
            </a:extLst>
          </p:cNvPr>
          <p:cNvPicPr>
            <a:picLocks noChangeAspect="1"/>
          </p:cNvPicPr>
          <p:nvPr userDrawn="1"/>
        </p:nvPicPr>
        <p:blipFill>
          <a:blip r:embed="rId2"/>
          <a:srcRect/>
          <a:stretch/>
        </p:blipFill>
        <p:spPr>
          <a:xfrm>
            <a:off x="4170680" y="4709539"/>
            <a:ext cx="1642375" cy="433960"/>
          </a:xfrm>
          <a:prstGeom prst="rect">
            <a:avLst/>
          </a:prstGeom>
        </p:spPr>
      </p:pic>
    </p:spTree>
    <p:extLst>
      <p:ext uri="{BB962C8B-B14F-4D97-AF65-F5344CB8AC3E}">
        <p14:creationId xmlns:p14="http://schemas.microsoft.com/office/powerpoint/2010/main" val="250176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69219"/>
            <a:ext cx="4057650" cy="3263504"/>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FE544C97-B411-F444-ADCB-A3BBEBEAA37F}"/>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260188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1"/>
            <a:ext cx="8229600" cy="617934"/>
          </a:xfrm>
        </p:spPr>
        <p:txBody>
          <a:bodyPr/>
          <a:lstStyle/>
          <a:p>
            <a:r>
              <a:rPr lang="en-US"/>
              <a:t>Click to edit Master title style</a:t>
            </a:r>
          </a:p>
        </p:txBody>
      </p:sp>
      <p:sp>
        <p:nvSpPr>
          <p:cNvPr id="3" name="Text Placeholder 2"/>
          <p:cNvSpPr>
            <a:spLocks noGrp="1"/>
          </p:cNvSpPr>
          <p:nvPr>
            <p:ph type="body" idx="1"/>
          </p:nvPr>
        </p:nvSpPr>
        <p:spPr>
          <a:xfrm>
            <a:off x="457200" y="102103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55657"/>
            <a:ext cx="3868340" cy="298659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409" y="102103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99409" y="1655658"/>
            <a:ext cx="3887391" cy="2986590"/>
          </a:xfrm>
        </p:spPr>
        <p:txBody>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F3F4A597-5E1F-1F46-B0A3-DFC4E708EFF8}"/>
              </a:ext>
            </a:extLst>
          </p:cNvPr>
          <p:cNvSpPr>
            <a:spLocks noGrp="1"/>
          </p:cNvSpPr>
          <p:nvPr>
            <p:ph type="sldNum" sz="quarter" idx="10"/>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54951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61BFAEFA-C930-344D-8094-90C929E41702}"/>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127819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1B57F51-CB43-2E4B-A9DA-19B7710F55FF}"/>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235836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2268-03DC-4906-A810-884CCD05ACA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6D0B1E-6E1D-45DB-9755-6DB3EDBE113D}"/>
              </a:ext>
            </a:extLst>
          </p:cNvPr>
          <p:cNvSpPr>
            <a:spLocks noGrp="1"/>
          </p:cNvSpPr>
          <p:nvPr>
            <p:ph type="sldNum" sz="quarter" idx="10"/>
          </p:nvPr>
        </p:nvSpPr>
        <p:spPr>
          <a:xfrm>
            <a:off x="262439" y="4792290"/>
            <a:ext cx="397262" cy="273844"/>
          </a:xfrm>
          <a:prstGeom prst="rect">
            <a:avLst/>
          </a:prstGeom>
        </p:spPr>
        <p:txBody>
          <a:bodyPr/>
          <a:lstStyle/>
          <a:p>
            <a:fld id="{16AF6406-B3F2-AD48-99A2-24C88CF40A2E}" type="slidenum">
              <a:rPr lang="en-US" smtClean="0"/>
              <a:pPr/>
              <a:t>‹#›</a:t>
            </a:fld>
            <a:endParaRPr lang="en-US"/>
          </a:p>
        </p:txBody>
      </p:sp>
    </p:spTree>
    <p:extLst>
      <p:ext uri="{BB962C8B-B14F-4D97-AF65-F5344CB8AC3E}">
        <p14:creationId xmlns:p14="http://schemas.microsoft.com/office/powerpoint/2010/main" val="1672823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1DC3B6-45A0-8242-92C8-3ECAB27A2DA8}"/>
              </a:ext>
            </a:extLst>
          </p:cNvPr>
          <p:cNvSpPr/>
          <p:nvPr userDrawn="1"/>
        </p:nvSpPr>
        <p:spPr>
          <a:xfrm>
            <a:off x="0" y="0"/>
            <a:ext cx="9144000" cy="18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4">
            <a:extLst>
              <a:ext uri="{FF2B5EF4-FFF2-40B4-BE49-F238E27FC236}">
                <a16:creationId xmlns:a16="http://schemas.microsoft.com/office/drawing/2014/main" id="{13DC30AD-B46C-2D47-8898-A25FD2603CE9}"/>
              </a:ext>
            </a:extLst>
          </p:cNvPr>
          <p:cNvSpPr/>
          <p:nvPr userDrawn="1"/>
        </p:nvSpPr>
        <p:spPr>
          <a:xfrm>
            <a:off x="0" y="0"/>
            <a:ext cx="7133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Title 1">
            <a:extLst>
              <a:ext uri="{FF2B5EF4-FFF2-40B4-BE49-F238E27FC236}">
                <a16:creationId xmlns:a16="http://schemas.microsoft.com/office/drawing/2014/main" id="{3156A892-D42B-F94C-A306-4A6E49A13A1E}"/>
              </a:ext>
            </a:extLst>
          </p:cNvPr>
          <p:cNvSpPr>
            <a:spLocks noGrp="1"/>
          </p:cNvSpPr>
          <p:nvPr>
            <p:ph type="title"/>
          </p:nvPr>
        </p:nvSpPr>
        <p:spPr>
          <a:xfrm>
            <a:off x="457200" y="365760"/>
            <a:ext cx="8229600" cy="626222"/>
          </a:xfr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E865BCC9-3271-D040-98FE-4E6BE8C16FBF}"/>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pic>
        <p:nvPicPr>
          <p:cNvPr id="9" name="Picture 8">
            <a:extLst>
              <a:ext uri="{FF2B5EF4-FFF2-40B4-BE49-F238E27FC236}">
                <a16:creationId xmlns:a16="http://schemas.microsoft.com/office/drawing/2014/main" id="{93AFB8C5-6957-47E5-B9B6-AB423E30B6B7}"/>
              </a:ext>
            </a:extLst>
          </p:cNvPr>
          <p:cNvPicPr>
            <a:picLocks noChangeAspect="1"/>
          </p:cNvPicPr>
          <p:nvPr userDrawn="1"/>
        </p:nvPicPr>
        <p:blipFill>
          <a:blip r:embed="rId2"/>
          <a:srcRect/>
          <a:stretch/>
        </p:blipFill>
        <p:spPr>
          <a:xfrm>
            <a:off x="4754880" y="4590071"/>
            <a:ext cx="1642375" cy="433960"/>
          </a:xfrm>
          <a:prstGeom prst="rect">
            <a:avLst/>
          </a:prstGeom>
        </p:spPr>
      </p:pic>
      <p:pic>
        <p:nvPicPr>
          <p:cNvPr id="10" name="Picture 9">
            <a:extLst>
              <a:ext uri="{FF2B5EF4-FFF2-40B4-BE49-F238E27FC236}">
                <a16:creationId xmlns:a16="http://schemas.microsoft.com/office/drawing/2014/main" id="{02C6D966-D137-4365-923B-F8A24E37623D}"/>
              </a:ext>
            </a:extLst>
          </p:cNvPr>
          <p:cNvPicPr>
            <a:picLocks noChangeAspect="1"/>
          </p:cNvPicPr>
          <p:nvPr userDrawn="1"/>
        </p:nvPicPr>
        <p:blipFill>
          <a:blip r:embed="rId3"/>
          <a:stretch>
            <a:fillRect/>
          </a:stretch>
        </p:blipFill>
        <p:spPr>
          <a:xfrm>
            <a:off x="6886596" y="4678512"/>
            <a:ext cx="2055355" cy="304268"/>
          </a:xfrm>
          <a:prstGeom prst="rect">
            <a:avLst/>
          </a:prstGeom>
        </p:spPr>
      </p:pic>
    </p:spTree>
    <p:extLst>
      <p:ext uri="{BB962C8B-B14F-4D97-AF65-F5344CB8AC3E}">
        <p14:creationId xmlns:p14="http://schemas.microsoft.com/office/powerpoint/2010/main" val="299452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217DD6-7104-014F-8F28-477049DAA9E3}"/>
              </a:ext>
            </a:extLst>
          </p:cNvPr>
          <p:cNvSpPr/>
          <p:nvPr userDrawn="1"/>
        </p:nvSpPr>
        <p:spPr>
          <a:xfrm>
            <a:off x="0" y="0"/>
            <a:ext cx="376253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119738" y="936885"/>
            <a:ext cx="4629150" cy="3470946"/>
          </a:xfrm>
        </p:spPr>
        <p:txBody>
          <a:bodyPr>
            <a:normAutofit/>
          </a:bodyPr>
          <a:lstStyle>
            <a:lvl1pPr>
              <a:defRPr sz="16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p:cNvSpPr>
            <a:spLocks noGrp="1"/>
          </p:cNvSpPr>
          <p:nvPr>
            <p:ph type="body" sz="half" idx="2"/>
          </p:nvPr>
        </p:nvSpPr>
        <p:spPr>
          <a:xfrm>
            <a:off x="629841" y="1885950"/>
            <a:ext cx="2949178" cy="2515791"/>
          </a:xfrm>
        </p:spPr>
        <p:txBody>
          <a:bodyPr>
            <a:normAutofit/>
          </a:bodyPr>
          <a:lstStyle>
            <a:lvl1pPr marL="120650" indent="-120650">
              <a:buClr>
                <a:schemeClr val="tx1"/>
              </a:buClr>
              <a:buFont typeface="Arial" panose="020B0604020202020204" pitchFamily="34" charset="0"/>
              <a:buChar char="•"/>
              <a:tabLst/>
              <a:defRPr sz="1600"/>
            </a:lvl1pPr>
            <a:lvl2pPr marL="233363" indent="-112713">
              <a:buFont typeface="Monaco" pitchFamily="2" charset="77"/>
              <a:buChar char="⎻"/>
              <a:tabLst/>
              <a:defRPr sz="1400"/>
            </a:lvl2pPr>
            <a:lvl3pPr marL="347663" indent="-114300">
              <a:buFont typeface="Arial" panose="020B0604020202020204" pitchFamily="34" charset="0"/>
              <a:buChar char="•"/>
              <a:tabLst/>
              <a:defRPr sz="14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EEA91F93-C01C-3B40-83BD-D7131A565B4B}"/>
              </a:ext>
            </a:extLst>
          </p:cNvPr>
          <p:cNvSpPr/>
          <p:nvPr userDrawn="1"/>
        </p:nvSpPr>
        <p:spPr>
          <a:xfrm>
            <a:off x="3762531" y="0"/>
            <a:ext cx="5381469" cy="27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BEE385D-A04C-384D-B8EE-DB7785726ABC}"/>
              </a:ext>
            </a:extLst>
          </p:cNvPr>
          <p:cNvSpPr>
            <a:spLocks noGrp="1"/>
          </p:cNvSpPr>
          <p:nvPr>
            <p:ph type="body" sz="quarter" idx="13"/>
          </p:nvPr>
        </p:nvSpPr>
        <p:spPr>
          <a:xfrm>
            <a:off x="630238" y="1543050"/>
            <a:ext cx="2949575" cy="268288"/>
          </a:xfrm>
        </p:spPr>
        <p:txBody>
          <a:bodyPr/>
          <a:lstStyle>
            <a:lvl1pPr marL="0" indent="0">
              <a:buFontTx/>
              <a:buNone/>
              <a:defRPr/>
            </a:lvl1pPr>
          </a:lstStyle>
          <a:p>
            <a:pPr lvl="0"/>
            <a:r>
              <a:rPr lang="en-US"/>
              <a:t>Click to edit Master text styles</a:t>
            </a:r>
          </a:p>
        </p:txBody>
      </p:sp>
      <p:sp>
        <p:nvSpPr>
          <p:cNvPr id="10" name="Rectangle 9">
            <a:extLst>
              <a:ext uri="{FF2B5EF4-FFF2-40B4-BE49-F238E27FC236}">
                <a16:creationId xmlns:a16="http://schemas.microsoft.com/office/drawing/2014/main" id="{60D09CA6-8E1B-9A49-AD55-A9E640A55953}"/>
              </a:ext>
            </a:extLst>
          </p:cNvPr>
          <p:cNvSpPr/>
          <p:nvPr userDrawn="1"/>
        </p:nvSpPr>
        <p:spPr>
          <a:xfrm>
            <a:off x="662226" y="4837784"/>
            <a:ext cx="2976902" cy="184666"/>
          </a:xfrm>
          <a:prstGeom prst="rect">
            <a:avLst/>
          </a:prstGeom>
        </p:spPr>
        <p:txBody>
          <a:bodyPr wrap="square" lIns="0">
            <a:spAutoFit/>
          </a:bodyPr>
          <a:lstStyle/>
          <a:p>
            <a:r>
              <a:rPr lang="en-US" sz="600">
                <a:solidFill>
                  <a:schemeClr val="tx1">
                    <a:lumMod val="95000"/>
                    <a:lumOff val="5000"/>
                  </a:schemeClr>
                </a:solidFill>
                <a:latin typeface="Arial" panose="020B0604020202020204" pitchFamily="34" charset="0"/>
                <a:cs typeface="Arial" panose="020B0604020202020204" pitchFamily="34" charset="0"/>
              </a:rPr>
              <a:t>© 2022 Lumen Technologies. All Rights Reserved. </a:t>
            </a:r>
          </a:p>
        </p:txBody>
      </p:sp>
      <p:sp>
        <p:nvSpPr>
          <p:cNvPr id="11" name="Slide Number Placeholder 5">
            <a:extLst>
              <a:ext uri="{FF2B5EF4-FFF2-40B4-BE49-F238E27FC236}">
                <a16:creationId xmlns:a16="http://schemas.microsoft.com/office/drawing/2014/main" id="{D27F29D1-5F39-5E47-815B-6248C04B72FC}"/>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tx1"/>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1542774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2E83CD8B-8BEE-8D48-AE97-E2F3695C91B3}"/>
              </a:ext>
            </a:extLst>
          </p:cNvPr>
          <p:cNvSpPr>
            <a:spLocks noGrp="1"/>
          </p:cNvSpPr>
          <p:nvPr>
            <p:ph type="chart" sz="quarter" idx="13" hasCustomPrompt="1"/>
          </p:nvPr>
        </p:nvSpPr>
        <p:spPr>
          <a:xfrm>
            <a:off x="3887391" y="738587"/>
            <a:ext cx="4626768" cy="3663154"/>
          </a:xfrm>
        </p:spPr>
        <p:txBody>
          <a:bodyPr/>
          <a:lstStyle>
            <a:lvl1pPr marL="0" marR="0" indent="0" algn="l" defTabSz="685800" rtl="0" eaLnBrk="1" fontAlgn="auto" latinLnBrk="0" hangingPunct="1">
              <a:lnSpc>
                <a:spcPct val="90000"/>
              </a:lnSpc>
              <a:spcBef>
                <a:spcPts val="750"/>
              </a:spcBef>
              <a:spcAft>
                <a:spcPts val="0"/>
              </a:spcAft>
              <a:buClr>
                <a:schemeClr val="accent3"/>
              </a:buClr>
              <a:buSzPct val="100000"/>
              <a:buFontTx/>
              <a:buNone/>
              <a:tabLst/>
              <a:defRPr/>
            </a:lvl1pPr>
          </a:lstStyle>
          <a:p>
            <a:pPr marL="171450" marR="0" lvl="0" indent="-171450" algn="l" defTabSz="685800" rtl="0" eaLnBrk="1" fontAlgn="auto" latinLnBrk="0" hangingPunct="1">
              <a:lnSpc>
                <a:spcPct val="90000"/>
              </a:lnSpc>
              <a:spcBef>
                <a:spcPts val="750"/>
              </a:spcBef>
              <a:spcAft>
                <a:spcPts val="0"/>
              </a:spcAft>
              <a:buClr>
                <a:schemeClr val="accent3"/>
              </a:buClr>
              <a:buSzPct val="10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432CC082-6E87-6B43-8C43-0AE08D2B218B}"/>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184230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8B086A-FBBE-444B-B236-8955926B752E}"/>
              </a:ext>
            </a:extLst>
          </p:cNvPr>
          <p:cNvSpPr>
            <a:spLocks noGrp="1"/>
          </p:cNvSpPr>
          <p:nvPr>
            <p:ph type="sldNum" sz="quarter" idx="10"/>
          </p:nvPr>
        </p:nvSpPr>
        <p:spPr>
          <a:xfrm>
            <a:off x="262439" y="4792290"/>
            <a:ext cx="397262" cy="273844"/>
          </a:xfrm>
          <a:prstGeom prst="rect">
            <a:avLst/>
          </a:prstGeom>
        </p:spPr>
        <p:txBody>
          <a:bodyPr/>
          <a:lstStyle/>
          <a:p>
            <a:fld id="{16AF6406-B3F2-AD48-99A2-24C88CF40A2E}" type="slidenum">
              <a:rPr lang="en-US" smtClean="0"/>
              <a:pPr/>
              <a:t>‹#›</a:t>
            </a:fld>
            <a:endParaRPr lang="en-US"/>
          </a:p>
        </p:txBody>
      </p:sp>
      <p:pic>
        <p:nvPicPr>
          <p:cNvPr id="4" name="Picture 3" descr="A picture containing outdoor&#10;&#10;Description automatically generated">
            <a:extLst>
              <a:ext uri="{FF2B5EF4-FFF2-40B4-BE49-F238E27FC236}">
                <a16:creationId xmlns:a16="http://schemas.microsoft.com/office/drawing/2014/main" id="{D1BE65FB-693E-40C7-A90C-75C0563A9DE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92350" y="-7938"/>
            <a:ext cx="6851650" cy="5151438"/>
          </a:xfrm>
          <a:prstGeom prst="rect">
            <a:avLst/>
          </a:prstGeom>
        </p:spPr>
      </p:pic>
      <p:sp>
        <p:nvSpPr>
          <p:cNvPr id="5" name="Rectangle 4">
            <a:extLst>
              <a:ext uri="{FF2B5EF4-FFF2-40B4-BE49-F238E27FC236}">
                <a16:creationId xmlns:a16="http://schemas.microsoft.com/office/drawing/2014/main" id="{5EB8EC98-983C-4FBC-AF26-A7AC398A21A1}"/>
              </a:ext>
            </a:extLst>
          </p:cNvPr>
          <p:cNvSpPr/>
          <p:nvPr userDrawn="1"/>
        </p:nvSpPr>
        <p:spPr>
          <a:xfrm>
            <a:off x="0" y="0"/>
            <a:ext cx="3073400" cy="515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ock&#10;&#10;Description automatically generated">
            <a:extLst>
              <a:ext uri="{FF2B5EF4-FFF2-40B4-BE49-F238E27FC236}">
                <a16:creationId xmlns:a16="http://schemas.microsoft.com/office/drawing/2014/main" id="{8E49BDC1-61E6-458C-B79C-51C59CEF42AC}"/>
              </a:ext>
            </a:extLst>
          </p:cNvPr>
          <p:cNvPicPr>
            <a:picLocks noChangeAspect="1"/>
          </p:cNvPicPr>
          <p:nvPr userDrawn="1"/>
        </p:nvPicPr>
        <p:blipFill>
          <a:blip r:embed="rId3"/>
          <a:stretch>
            <a:fillRect/>
          </a:stretch>
        </p:blipFill>
        <p:spPr>
          <a:xfrm>
            <a:off x="7442162" y="4678477"/>
            <a:ext cx="1603374" cy="425385"/>
          </a:xfrm>
          <a:prstGeom prst="rect">
            <a:avLst/>
          </a:prstGeom>
        </p:spPr>
      </p:pic>
      <p:sp>
        <p:nvSpPr>
          <p:cNvPr id="7" name="Title 13">
            <a:extLst>
              <a:ext uri="{FF2B5EF4-FFF2-40B4-BE49-F238E27FC236}">
                <a16:creationId xmlns:a16="http://schemas.microsoft.com/office/drawing/2014/main" id="{EC72D0B8-592C-46D0-89BA-755F4A7ED669}"/>
              </a:ext>
            </a:extLst>
          </p:cNvPr>
          <p:cNvSpPr>
            <a:spLocks noGrp="1"/>
          </p:cNvSpPr>
          <p:nvPr>
            <p:ph type="title"/>
          </p:nvPr>
        </p:nvSpPr>
        <p:spPr>
          <a:xfrm>
            <a:off x="95251" y="198822"/>
            <a:ext cx="2933700" cy="1259182"/>
          </a:xfrm>
        </p:spPr>
        <p:txBody>
          <a:bodyPr anchor="b">
            <a:noAutofit/>
          </a:bodyPr>
          <a:lstStyle>
            <a:lvl1pPr>
              <a:defRPr sz="24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1D7AAA37-E180-41C7-B292-B3D5435B25B6}"/>
              </a:ext>
            </a:extLst>
          </p:cNvPr>
          <p:cNvSpPr>
            <a:spLocks noGrp="1"/>
          </p:cNvSpPr>
          <p:nvPr>
            <p:ph type="subTitle" idx="1"/>
          </p:nvPr>
        </p:nvSpPr>
        <p:spPr>
          <a:xfrm>
            <a:off x="95251" y="1585688"/>
            <a:ext cx="2933700" cy="693962"/>
          </a:xfrm>
        </p:spPr>
        <p:txBody>
          <a:bodyPr>
            <a:normAutofit/>
          </a:bodyPr>
          <a:lstStyle>
            <a:lvl1pPr marL="0" indent="0" algn="l">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ectangle 8">
            <a:extLst>
              <a:ext uri="{FF2B5EF4-FFF2-40B4-BE49-F238E27FC236}">
                <a16:creationId xmlns:a16="http://schemas.microsoft.com/office/drawing/2014/main" id="{D1E02CF4-0CF8-4F54-A2A5-BD57B5F94D92}"/>
              </a:ext>
            </a:extLst>
          </p:cNvPr>
          <p:cNvSpPr/>
          <p:nvPr userDrawn="1"/>
        </p:nvSpPr>
        <p:spPr>
          <a:xfrm>
            <a:off x="211376" y="4889406"/>
            <a:ext cx="2976902" cy="184666"/>
          </a:xfrm>
          <a:prstGeom prst="rect">
            <a:avLst/>
          </a:prstGeom>
        </p:spPr>
        <p:txBody>
          <a:bodyPr wrap="square" lIns="0">
            <a:spAutoFit/>
          </a:bodyPr>
          <a:lstStyle/>
          <a:p>
            <a:r>
              <a:rPr lang="en-US" sz="6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sp>
        <p:nvSpPr>
          <p:cNvPr id="10" name="Rectangle 9">
            <a:extLst>
              <a:ext uri="{FF2B5EF4-FFF2-40B4-BE49-F238E27FC236}">
                <a16:creationId xmlns:a16="http://schemas.microsoft.com/office/drawing/2014/main" id="{213EB8B4-E0D6-4B99-97EB-C1A2DF221EB6}"/>
              </a:ext>
            </a:extLst>
          </p:cNvPr>
          <p:cNvSpPr/>
          <p:nvPr userDrawn="1"/>
        </p:nvSpPr>
        <p:spPr>
          <a:xfrm rot="5400000">
            <a:off x="4497070" y="-4509770"/>
            <a:ext cx="137160" cy="91440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61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1E5326-C8BD-9F4C-AF4B-21554AC59F4A}"/>
              </a:ext>
            </a:extLst>
          </p:cNvPr>
          <p:cNvSpPr>
            <a:spLocks noGrp="1"/>
          </p:cNvSpPr>
          <p:nvPr>
            <p:ph sz="half" idx="1"/>
          </p:nvPr>
        </p:nvSpPr>
        <p:spPr>
          <a:xfrm>
            <a:off x="3887391" y="738587"/>
            <a:ext cx="4626768" cy="3663154"/>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0524FA6A-E544-F346-B19B-6E4FDBD9FD4C}"/>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124458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D9E9D1-0DB9-480A-B2DC-CC4BFEE83B42}"/>
              </a:ext>
            </a:extLst>
          </p:cNvPr>
          <p:cNvSpPr>
            <a:spLocks noGrp="1"/>
          </p:cNvSpPr>
          <p:nvPr>
            <p:ph type="sldNum" sz="quarter" idx="10"/>
          </p:nvPr>
        </p:nvSpPr>
        <p:spPr>
          <a:xfrm>
            <a:off x="262439" y="4792290"/>
            <a:ext cx="397262" cy="273844"/>
          </a:xfrm>
          <a:prstGeom prst="rect">
            <a:avLst/>
          </a:prstGeom>
        </p:spPr>
        <p:txBody>
          <a:bodyPr/>
          <a:lstStyle/>
          <a:p>
            <a:fld id="{16AF6406-B3F2-AD48-99A2-24C88CF40A2E}" type="slidenum">
              <a:rPr lang="en-US" smtClean="0"/>
              <a:pPr/>
              <a:t>‹#›</a:t>
            </a:fld>
            <a:endParaRPr lang="en-US"/>
          </a:p>
        </p:txBody>
      </p:sp>
      <p:pic>
        <p:nvPicPr>
          <p:cNvPr id="11" name="Picture 10">
            <a:extLst>
              <a:ext uri="{FF2B5EF4-FFF2-40B4-BE49-F238E27FC236}">
                <a16:creationId xmlns:a16="http://schemas.microsoft.com/office/drawing/2014/main" id="{C7AB3F19-9BE4-418E-B235-F393FBE8597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417544" y="0"/>
            <a:ext cx="7726456" cy="5151438"/>
          </a:xfrm>
          <a:prstGeom prst="rect">
            <a:avLst/>
          </a:prstGeom>
        </p:spPr>
      </p:pic>
      <p:sp>
        <p:nvSpPr>
          <p:cNvPr id="19" name="Rectangle 18">
            <a:extLst>
              <a:ext uri="{FF2B5EF4-FFF2-40B4-BE49-F238E27FC236}">
                <a16:creationId xmlns:a16="http://schemas.microsoft.com/office/drawing/2014/main" id="{6C881F30-A11A-47C3-A84F-FDFEE740B25C}"/>
              </a:ext>
            </a:extLst>
          </p:cNvPr>
          <p:cNvSpPr/>
          <p:nvPr userDrawn="1"/>
        </p:nvSpPr>
        <p:spPr>
          <a:xfrm>
            <a:off x="0" y="0"/>
            <a:ext cx="3073400" cy="515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clock&#10;&#10;Description automatically generated">
            <a:extLst>
              <a:ext uri="{FF2B5EF4-FFF2-40B4-BE49-F238E27FC236}">
                <a16:creationId xmlns:a16="http://schemas.microsoft.com/office/drawing/2014/main" id="{49995698-72E8-430B-8E65-C85F9BE1BCB2}"/>
              </a:ext>
            </a:extLst>
          </p:cNvPr>
          <p:cNvPicPr>
            <a:picLocks noChangeAspect="1"/>
          </p:cNvPicPr>
          <p:nvPr userDrawn="1"/>
        </p:nvPicPr>
        <p:blipFill>
          <a:blip r:embed="rId3"/>
          <a:stretch>
            <a:fillRect/>
          </a:stretch>
        </p:blipFill>
        <p:spPr>
          <a:xfrm>
            <a:off x="4889500" y="262322"/>
            <a:ext cx="1603374" cy="425385"/>
          </a:xfrm>
          <a:prstGeom prst="rect">
            <a:avLst/>
          </a:prstGeom>
        </p:spPr>
      </p:pic>
      <p:sp>
        <p:nvSpPr>
          <p:cNvPr id="21" name="Title 13">
            <a:extLst>
              <a:ext uri="{FF2B5EF4-FFF2-40B4-BE49-F238E27FC236}">
                <a16:creationId xmlns:a16="http://schemas.microsoft.com/office/drawing/2014/main" id="{3AB57DEE-EC0A-470B-A45A-426FD1E20FE4}"/>
              </a:ext>
            </a:extLst>
          </p:cNvPr>
          <p:cNvSpPr>
            <a:spLocks noGrp="1"/>
          </p:cNvSpPr>
          <p:nvPr>
            <p:ph type="title"/>
          </p:nvPr>
        </p:nvSpPr>
        <p:spPr>
          <a:xfrm>
            <a:off x="95251" y="198822"/>
            <a:ext cx="2933700" cy="1259182"/>
          </a:xfrm>
        </p:spPr>
        <p:txBody>
          <a:bodyPr anchor="b">
            <a:noAutofit/>
          </a:bodyPr>
          <a:lstStyle>
            <a:lvl1pPr>
              <a:defRPr sz="24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22" name="Subtitle 2">
            <a:extLst>
              <a:ext uri="{FF2B5EF4-FFF2-40B4-BE49-F238E27FC236}">
                <a16:creationId xmlns:a16="http://schemas.microsoft.com/office/drawing/2014/main" id="{375FE2BE-7D43-4FAB-987F-05100ECDC474}"/>
              </a:ext>
            </a:extLst>
          </p:cNvPr>
          <p:cNvSpPr>
            <a:spLocks noGrp="1"/>
          </p:cNvSpPr>
          <p:nvPr>
            <p:ph type="subTitle" idx="1"/>
          </p:nvPr>
        </p:nvSpPr>
        <p:spPr>
          <a:xfrm>
            <a:off x="95251" y="1585688"/>
            <a:ext cx="2933700" cy="693962"/>
          </a:xfrm>
        </p:spPr>
        <p:txBody>
          <a:bodyPr>
            <a:normAutofit/>
          </a:bodyPr>
          <a:lstStyle>
            <a:lvl1pPr marL="0" indent="0" algn="l">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3" name="Rectangle 22">
            <a:extLst>
              <a:ext uri="{FF2B5EF4-FFF2-40B4-BE49-F238E27FC236}">
                <a16:creationId xmlns:a16="http://schemas.microsoft.com/office/drawing/2014/main" id="{26411427-4B92-46F4-A70F-241C5B09C777}"/>
              </a:ext>
            </a:extLst>
          </p:cNvPr>
          <p:cNvSpPr/>
          <p:nvPr userDrawn="1"/>
        </p:nvSpPr>
        <p:spPr>
          <a:xfrm>
            <a:off x="211376" y="4889406"/>
            <a:ext cx="2976902" cy="184666"/>
          </a:xfrm>
          <a:prstGeom prst="rect">
            <a:avLst/>
          </a:prstGeom>
        </p:spPr>
        <p:txBody>
          <a:bodyPr wrap="square" lIns="0">
            <a:spAutoFit/>
          </a:bodyPr>
          <a:lstStyle/>
          <a:p>
            <a:r>
              <a:rPr lang="en-US" sz="6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sp>
        <p:nvSpPr>
          <p:cNvPr id="9" name="Rectangle 8">
            <a:extLst>
              <a:ext uri="{FF2B5EF4-FFF2-40B4-BE49-F238E27FC236}">
                <a16:creationId xmlns:a16="http://schemas.microsoft.com/office/drawing/2014/main" id="{5940DD43-BEDB-4CA2-BF6F-C721BC9168F7}"/>
              </a:ext>
            </a:extLst>
          </p:cNvPr>
          <p:cNvSpPr/>
          <p:nvPr userDrawn="1"/>
        </p:nvSpPr>
        <p:spPr>
          <a:xfrm rot="5400000">
            <a:off x="6042025" y="-2968625"/>
            <a:ext cx="133350" cy="60706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90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no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A0788-7D24-EA42-B749-97146BB8D636}"/>
              </a:ext>
            </a:extLst>
          </p:cNvPr>
          <p:cNvSpPr/>
          <p:nvPr userDrawn="1"/>
        </p:nvSpPr>
        <p:spPr>
          <a:xfrm>
            <a:off x="0" y="4428921"/>
            <a:ext cx="9144000"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22F5B9-E8AE-5E4A-9FEC-3BADFF3419CC}"/>
              </a:ext>
            </a:extLst>
          </p:cNvPr>
          <p:cNvSpPr/>
          <p:nvPr userDrawn="1"/>
        </p:nvSpPr>
        <p:spPr>
          <a:xfrm>
            <a:off x="0" y="0"/>
            <a:ext cx="9144000" cy="4504692"/>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7351" y="3240964"/>
            <a:ext cx="8216963" cy="911312"/>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47351" y="4204994"/>
            <a:ext cx="2057400" cy="273844"/>
          </a:xfrm>
          <a:prstGeom prst="rect">
            <a:avLst/>
          </a:prstGeom>
        </p:spPr>
        <p:txBody>
          <a:bodyPr/>
          <a:lstStyle>
            <a:lvl1pPr>
              <a:defRPr sz="900">
                <a:solidFill>
                  <a:schemeClr val="tx1"/>
                </a:solidFill>
              </a:defRPr>
            </a:lvl1pPr>
          </a:lstStyle>
          <a:p>
            <a:fld id="{C764DE79-268F-4C1A-8933-263129D2AF90}" type="datetimeFigureOut">
              <a:rPr lang="en-US" smtClean="0"/>
              <a:pPr/>
              <a:t>6/16/2022</a:t>
            </a:fld>
            <a:endParaRPr lang="en-US"/>
          </a:p>
        </p:txBody>
      </p:sp>
      <p:sp>
        <p:nvSpPr>
          <p:cNvPr id="6" name="Rectangle 5">
            <a:extLst>
              <a:ext uri="{FF2B5EF4-FFF2-40B4-BE49-F238E27FC236}">
                <a16:creationId xmlns:a16="http://schemas.microsoft.com/office/drawing/2014/main" id="{35A8BB51-8CB8-0545-B2A0-7D418A467FBE}"/>
              </a:ext>
            </a:extLst>
          </p:cNvPr>
          <p:cNvSpPr/>
          <p:nvPr userDrawn="1"/>
        </p:nvSpPr>
        <p:spPr>
          <a:xfrm>
            <a:off x="517161" y="4451406"/>
            <a:ext cx="70866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1E1AB0EF-45BD-FF4B-8AD5-430631598F0F}"/>
              </a:ext>
            </a:extLst>
          </p:cNvPr>
          <p:cNvSpPr>
            <a:spLocks noGrp="1"/>
          </p:cNvSpPr>
          <p:nvPr>
            <p:ph type="title"/>
          </p:nvPr>
        </p:nvSpPr>
        <p:spPr>
          <a:xfrm>
            <a:off x="402853" y="1953380"/>
            <a:ext cx="8229600" cy="1259182"/>
          </a:xfrm>
        </p:spPr>
        <p:txBody>
          <a:bodyPr anchor="t">
            <a:noAutofit/>
          </a:bodyPr>
          <a:lstStyle>
            <a:lvl1pPr>
              <a:defRPr sz="4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25FE8C9A-A69F-7D4D-AFF6-2F358AD86049}"/>
              </a:ext>
            </a:extLst>
          </p:cNvPr>
          <p:cNvSpPr/>
          <p:nvPr userDrawn="1"/>
        </p:nvSpPr>
        <p:spPr>
          <a:xfrm>
            <a:off x="317452" y="4902236"/>
            <a:ext cx="2976902" cy="184666"/>
          </a:xfrm>
          <a:prstGeom prst="rect">
            <a:avLst/>
          </a:prstGeom>
        </p:spPr>
        <p:txBody>
          <a:bodyPr wrap="square" lIns="0">
            <a:spAutoFit/>
          </a:bodyPr>
          <a:lstStyle/>
          <a:p>
            <a:r>
              <a:rPr lang="en-US" sz="6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pic>
        <p:nvPicPr>
          <p:cNvPr id="11" name="Picture 10" descr="A picture containing clock&#10;&#10;Description automatically generated">
            <a:extLst>
              <a:ext uri="{FF2B5EF4-FFF2-40B4-BE49-F238E27FC236}">
                <a16:creationId xmlns:a16="http://schemas.microsoft.com/office/drawing/2014/main" id="{74DE31DD-2F1A-404A-99D9-7764CA1F94C5}"/>
              </a:ext>
            </a:extLst>
          </p:cNvPr>
          <p:cNvPicPr>
            <a:picLocks noChangeAspect="1"/>
          </p:cNvPicPr>
          <p:nvPr userDrawn="1"/>
        </p:nvPicPr>
        <p:blipFill>
          <a:blip r:embed="rId2"/>
          <a:stretch>
            <a:fillRect/>
          </a:stretch>
        </p:blipFill>
        <p:spPr>
          <a:xfrm>
            <a:off x="7519353" y="4626115"/>
            <a:ext cx="1603374" cy="425385"/>
          </a:xfrm>
          <a:prstGeom prst="rect">
            <a:avLst/>
          </a:prstGeom>
        </p:spPr>
      </p:pic>
    </p:spTree>
    <p:extLst>
      <p:ext uri="{BB962C8B-B14F-4D97-AF65-F5344CB8AC3E}">
        <p14:creationId xmlns:p14="http://schemas.microsoft.com/office/powerpoint/2010/main" val="177172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rint O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A0788-7D24-EA42-B749-97146BB8D636}"/>
              </a:ext>
            </a:extLst>
          </p:cNvPr>
          <p:cNvSpPr/>
          <p:nvPr userDrawn="1"/>
        </p:nvSpPr>
        <p:spPr>
          <a:xfrm>
            <a:off x="0" y="4428921"/>
            <a:ext cx="9144000" cy="71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22F5B9-E8AE-5E4A-9FEC-3BADFF3419CC}"/>
              </a:ext>
            </a:extLst>
          </p:cNvPr>
          <p:cNvSpPr/>
          <p:nvPr userDrawn="1"/>
        </p:nvSpPr>
        <p:spPr>
          <a:xfrm flipV="1">
            <a:off x="-559" y="4785844"/>
            <a:ext cx="9144000" cy="357653"/>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47351" y="3240964"/>
            <a:ext cx="8216963" cy="682917"/>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47351" y="3932777"/>
            <a:ext cx="2057400" cy="273844"/>
          </a:xfrm>
          <a:prstGeom prst="rect">
            <a:avLst/>
          </a:prstGeom>
        </p:spPr>
        <p:txBody>
          <a:bodyPr/>
          <a:lstStyle>
            <a:lvl1pPr>
              <a:defRPr sz="900">
                <a:solidFill>
                  <a:schemeClr val="tx1"/>
                </a:solidFill>
              </a:defRPr>
            </a:lvl1pPr>
          </a:lstStyle>
          <a:p>
            <a:fld id="{C764DE79-268F-4C1A-8933-263129D2AF90}" type="datetimeFigureOut">
              <a:rPr lang="en-US" smtClean="0"/>
              <a:pPr/>
              <a:t>6/16/2022</a:t>
            </a:fld>
            <a:endParaRPr lang="en-US"/>
          </a:p>
        </p:txBody>
      </p:sp>
      <p:sp>
        <p:nvSpPr>
          <p:cNvPr id="14" name="Title 13">
            <a:extLst>
              <a:ext uri="{FF2B5EF4-FFF2-40B4-BE49-F238E27FC236}">
                <a16:creationId xmlns:a16="http://schemas.microsoft.com/office/drawing/2014/main" id="{1E1AB0EF-45BD-FF4B-8AD5-430631598F0F}"/>
              </a:ext>
            </a:extLst>
          </p:cNvPr>
          <p:cNvSpPr>
            <a:spLocks noGrp="1"/>
          </p:cNvSpPr>
          <p:nvPr>
            <p:ph type="title"/>
          </p:nvPr>
        </p:nvSpPr>
        <p:spPr>
          <a:xfrm>
            <a:off x="402853" y="1953380"/>
            <a:ext cx="8229600" cy="1259182"/>
          </a:xfrm>
        </p:spPr>
        <p:txBody>
          <a:bodyPr anchor="t">
            <a:noAutofit/>
          </a:bodyPr>
          <a:lstStyle>
            <a:lvl1pPr>
              <a:defRPr sz="4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5" name="Rectangle 4">
            <a:extLst>
              <a:ext uri="{FF2B5EF4-FFF2-40B4-BE49-F238E27FC236}">
                <a16:creationId xmlns:a16="http://schemas.microsoft.com/office/drawing/2014/main" id="{E8943EAC-1D41-8344-80F2-D3514B8FECD8}"/>
              </a:ext>
            </a:extLst>
          </p:cNvPr>
          <p:cNvSpPr/>
          <p:nvPr userDrawn="1"/>
        </p:nvSpPr>
        <p:spPr>
          <a:xfrm>
            <a:off x="0" y="0"/>
            <a:ext cx="9144000"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444D97-6684-5741-8E58-3D3D708E76CF}"/>
              </a:ext>
            </a:extLst>
          </p:cNvPr>
          <p:cNvSpPr/>
          <p:nvPr userDrawn="1"/>
        </p:nvSpPr>
        <p:spPr>
          <a:xfrm>
            <a:off x="309288" y="4908149"/>
            <a:ext cx="2976902" cy="184666"/>
          </a:xfrm>
          <a:prstGeom prst="rect">
            <a:avLst/>
          </a:prstGeom>
        </p:spPr>
        <p:txBody>
          <a:bodyPr wrap="square" lIns="0">
            <a:spAutoFit/>
          </a:bodyPr>
          <a:lstStyle/>
          <a:p>
            <a:r>
              <a:rPr lang="en-US" sz="600" b="0" i="0" kern="1200">
                <a:solidFill>
                  <a:schemeClr val="tx1">
                    <a:lumMod val="95000"/>
                    <a:lumOff val="5000"/>
                  </a:schemeClr>
                </a:solidFill>
                <a:effectLst/>
                <a:latin typeface="Arial" panose="020B0604020202020204" pitchFamily="34" charset="0"/>
                <a:ea typeface="+mn-ea"/>
                <a:cs typeface="Arial" panose="020B0604020202020204" pitchFamily="34" charset="0"/>
              </a:rPr>
              <a:t>© 2022 Lumen Technologies. All Rights Reserved.</a:t>
            </a:r>
            <a:r>
              <a:rPr lang="en-US" sz="600">
                <a:solidFill>
                  <a:schemeClr val="tx1">
                    <a:lumMod val="95000"/>
                    <a:lumOff val="5000"/>
                  </a:schemeClr>
                </a:solidFill>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F6DD24DA-8431-3249-81A4-4F58F469C9A6}"/>
              </a:ext>
            </a:extLst>
          </p:cNvPr>
          <p:cNvPicPr>
            <a:picLocks noChangeAspect="1"/>
          </p:cNvPicPr>
          <p:nvPr userDrawn="1"/>
        </p:nvPicPr>
        <p:blipFill>
          <a:blip r:embed="rId2"/>
          <a:srcRect/>
          <a:stretch/>
        </p:blipFill>
        <p:spPr>
          <a:xfrm>
            <a:off x="5568077" y="4801729"/>
            <a:ext cx="1293476" cy="341771"/>
          </a:xfrm>
          <a:prstGeom prst="rect">
            <a:avLst/>
          </a:prstGeom>
        </p:spPr>
      </p:pic>
    </p:spTree>
    <p:extLst>
      <p:ext uri="{BB962C8B-B14F-4D97-AF65-F5344CB8AC3E}">
        <p14:creationId xmlns:p14="http://schemas.microsoft.com/office/powerpoint/2010/main" val="74710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96640FD5-23D4-E148-9D14-43D71CA8D42C}"/>
              </a:ext>
            </a:extLst>
          </p:cNvPr>
          <p:cNvSpPr>
            <a:spLocks noGrp="1"/>
          </p:cNvSpPr>
          <p:nvPr>
            <p:ph type="sldNum" sz="quarter" idx="4"/>
          </p:nvPr>
        </p:nvSpPr>
        <p:spPr>
          <a:xfrm>
            <a:off x="262438" y="4792290"/>
            <a:ext cx="2436311"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127962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C9B2-4BD3-4363-A468-17BCD770B6C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8989B49-E1C2-432A-899E-1288B05C0194}"/>
              </a:ext>
            </a:extLst>
          </p:cNvPr>
          <p:cNvSpPr>
            <a:spLocks noGrp="1"/>
          </p:cNvSpPr>
          <p:nvPr>
            <p:ph type="sldNum" sz="quarter" idx="10"/>
          </p:nvPr>
        </p:nvSpPr>
        <p:spPr>
          <a:xfrm>
            <a:off x="262439" y="4792290"/>
            <a:ext cx="397262" cy="273844"/>
          </a:xfrm>
          <a:prstGeom prst="rect">
            <a:avLst/>
          </a:prstGeom>
        </p:spPr>
        <p:txBody>
          <a:bodyPr/>
          <a:lstStyle/>
          <a:p>
            <a:fld id="{16AF6406-B3F2-AD48-99A2-24C88CF40A2E}" type="slidenum">
              <a:rPr lang="en-US" smtClean="0"/>
              <a:pPr/>
              <a:t>‹#›</a:t>
            </a:fld>
            <a:endParaRPr lang="en-US"/>
          </a:p>
        </p:txBody>
      </p:sp>
    </p:spTree>
    <p:extLst>
      <p:ext uri="{BB962C8B-B14F-4D97-AF65-F5344CB8AC3E}">
        <p14:creationId xmlns:p14="http://schemas.microsoft.com/office/powerpoint/2010/main" val="229266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598" cy="626222"/>
          </a:xfrm>
        </p:spPr>
        <p:txBody>
          <a:bodyPr/>
          <a:lstStyle/>
          <a:p>
            <a:r>
              <a:rPr lang="en-US"/>
              <a:t>Click to edit Master title style</a:t>
            </a:r>
          </a:p>
        </p:txBody>
      </p:sp>
      <p:sp>
        <p:nvSpPr>
          <p:cNvPr id="3" name="Content Placeholder 2"/>
          <p:cNvSpPr>
            <a:spLocks noGrp="1"/>
          </p:cNvSpPr>
          <p:nvPr>
            <p:ph idx="1"/>
          </p:nvPr>
        </p:nvSpPr>
        <p:spPr>
          <a:xfrm>
            <a:off x="457200" y="1567777"/>
            <a:ext cx="5257800" cy="3068457"/>
          </a:xfrm>
        </p:spPr>
        <p:txBody>
          <a:body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206AFD79-82E1-C143-90F1-03BA0E48C07E}"/>
              </a:ext>
            </a:extLst>
          </p:cNvPr>
          <p:cNvSpPr>
            <a:spLocks noGrp="1"/>
          </p:cNvSpPr>
          <p:nvPr>
            <p:ph type="body" sz="quarter" idx="13"/>
          </p:nvPr>
        </p:nvSpPr>
        <p:spPr>
          <a:xfrm>
            <a:off x="457199" y="1098224"/>
            <a:ext cx="5257801" cy="336550"/>
          </a:xfrm>
        </p:spPr>
        <p:txBody>
          <a:bodyPr>
            <a:noAutofit/>
          </a:bodyPr>
          <a:lstStyle>
            <a:lvl1pPr marL="0" indent="0">
              <a:buNone/>
              <a:defRPr sz="1800">
                <a:solidFill>
                  <a:srgbClr val="0075C9"/>
                </a:solidFill>
              </a:defRPr>
            </a:lvl1pPr>
          </a:lstStyle>
          <a:p>
            <a:pPr lvl="0"/>
            <a:r>
              <a:rPr lang="en-US"/>
              <a:t>Click to edit Master text styles</a:t>
            </a:r>
          </a:p>
        </p:txBody>
      </p:sp>
      <p:sp>
        <p:nvSpPr>
          <p:cNvPr id="5" name="Picture Placeholder 4">
            <a:extLst>
              <a:ext uri="{FF2B5EF4-FFF2-40B4-BE49-F238E27FC236}">
                <a16:creationId xmlns:a16="http://schemas.microsoft.com/office/drawing/2014/main" id="{825E2E8B-6BA6-E640-B0AC-85154381703E}"/>
              </a:ext>
            </a:extLst>
          </p:cNvPr>
          <p:cNvSpPr>
            <a:spLocks noGrp="1"/>
          </p:cNvSpPr>
          <p:nvPr>
            <p:ph type="pic" sz="quarter" idx="14"/>
          </p:nvPr>
        </p:nvSpPr>
        <p:spPr>
          <a:xfrm>
            <a:off x="5949589" y="1098224"/>
            <a:ext cx="2737211" cy="2671663"/>
          </a:xfrm>
        </p:spPr>
        <p:txBody>
          <a:bodyPr/>
          <a:lstStyle/>
          <a:p>
            <a:endParaRPr lang="en-US"/>
          </a:p>
        </p:txBody>
      </p:sp>
      <p:sp>
        <p:nvSpPr>
          <p:cNvPr id="8" name="Slide Number Placeholder 5">
            <a:extLst>
              <a:ext uri="{FF2B5EF4-FFF2-40B4-BE49-F238E27FC236}">
                <a16:creationId xmlns:a16="http://schemas.microsoft.com/office/drawing/2014/main" id="{6E5C4D1F-DEC8-104F-A4DD-73A8A0E013EE}"/>
              </a:ext>
            </a:extLst>
          </p:cNvPr>
          <p:cNvSpPr>
            <a:spLocks noGrp="1"/>
          </p:cNvSpPr>
          <p:nvPr>
            <p:ph type="sldNum" sz="quarter" idx="4"/>
          </p:nvPr>
        </p:nvSpPr>
        <p:spPr>
          <a:xfrm>
            <a:off x="262439" y="4792290"/>
            <a:ext cx="328111"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315363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598" cy="626222"/>
          </a:xfrm>
        </p:spPr>
        <p:txBody>
          <a:bodyPr/>
          <a:lstStyle/>
          <a:p>
            <a:r>
              <a:rPr lang="en-US"/>
              <a:t>Click to edit Master title style</a:t>
            </a:r>
          </a:p>
        </p:txBody>
      </p:sp>
      <p:sp>
        <p:nvSpPr>
          <p:cNvPr id="3" name="Content Placeholder 2"/>
          <p:cNvSpPr>
            <a:spLocks noGrp="1"/>
          </p:cNvSpPr>
          <p:nvPr>
            <p:ph idx="1"/>
          </p:nvPr>
        </p:nvSpPr>
        <p:spPr>
          <a:xfrm>
            <a:off x="457200" y="1567777"/>
            <a:ext cx="8229600" cy="3068457"/>
          </a:xfrm>
        </p:spPr>
        <p:txBody>
          <a:body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206AFD79-82E1-C143-90F1-03BA0E48C07E}"/>
              </a:ext>
            </a:extLst>
          </p:cNvPr>
          <p:cNvSpPr>
            <a:spLocks noGrp="1"/>
          </p:cNvSpPr>
          <p:nvPr>
            <p:ph type="body" sz="quarter" idx="13"/>
          </p:nvPr>
        </p:nvSpPr>
        <p:spPr>
          <a:xfrm>
            <a:off x="457199" y="1098224"/>
            <a:ext cx="8229599" cy="336550"/>
          </a:xfrm>
        </p:spPr>
        <p:txBody>
          <a:bodyPr>
            <a:noAutofit/>
          </a:bodyPr>
          <a:lstStyle>
            <a:lvl1pPr marL="0" indent="0">
              <a:buNone/>
              <a:defRPr sz="1800">
                <a:solidFill>
                  <a:srgbClr val="0075C9"/>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id="{12815943-AE4F-064C-8525-BBDDBB2F5BCF}"/>
              </a:ext>
            </a:extLst>
          </p:cNvPr>
          <p:cNvSpPr>
            <a:spLocks noGrp="1"/>
          </p:cNvSpPr>
          <p:nvPr>
            <p:ph type="sldNum" sz="quarter" idx="4"/>
          </p:nvPr>
        </p:nvSpPr>
        <p:spPr>
          <a:xfrm>
            <a:off x="262439" y="4792290"/>
            <a:ext cx="397262" cy="273844"/>
          </a:xfrm>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a:t>
            </a:fld>
            <a:endParaRPr lang="en-US"/>
          </a:p>
        </p:txBody>
      </p:sp>
    </p:spTree>
    <p:extLst>
      <p:ext uri="{BB962C8B-B14F-4D97-AF65-F5344CB8AC3E}">
        <p14:creationId xmlns:p14="http://schemas.microsoft.com/office/powerpoint/2010/main" val="403905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6262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199" y="1166327"/>
            <a:ext cx="8229599" cy="3360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B95BD6C-304F-6F4F-9AFA-F523AC7C70A4}"/>
              </a:ext>
            </a:extLst>
          </p:cNvPr>
          <p:cNvSpPr/>
          <p:nvPr userDrawn="1"/>
        </p:nvSpPr>
        <p:spPr>
          <a:xfrm>
            <a:off x="0" y="0"/>
            <a:ext cx="9144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50AEAA-E9B2-FB44-A85F-75D7146FAACD}"/>
              </a:ext>
            </a:extLst>
          </p:cNvPr>
          <p:cNvSpPr/>
          <p:nvPr userDrawn="1"/>
        </p:nvSpPr>
        <p:spPr>
          <a:xfrm>
            <a:off x="662226" y="4837784"/>
            <a:ext cx="2976902" cy="184666"/>
          </a:xfrm>
          <a:prstGeom prst="rect">
            <a:avLst/>
          </a:prstGeom>
        </p:spPr>
        <p:txBody>
          <a:bodyPr wrap="square" lIns="0">
            <a:spAutoFit/>
          </a:bodyPr>
          <a:lstStyle/>
          <a:p>
            <a:r>
              <a:rPr lang="en-US" sz="6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pic>
        <p:nvPicPr>
          <p:cNvPr id="5" name="Picture 4" descr="A picture containing clock&#10;&#10;Description automatically generated">
            <a:extLst>
              <a:ext uri="{FF2B5EF4-FFF2-40B4-BE49-F238E27FC236}">
                <a16:creationId xmlns:a16="http://schemas.microsoft.com/office/drawing/2014/main" id="{380401D8-6A50-264D-AD48-DCB690ADCB12}"/>
              </a:ext>
            </a:extLst>
          </p:cNvPr>
          <p:cNvPicPr>
            <a:picLocks noChangeAspect="1"/>
          </p:cNvPicPr>
          <p:nvPr userDrawn="1"/>
        </p:nvPicPr>
        <p:blipFill>
          <a:blip r:embed="rId22"/>
          <a:stretch>
            <a:fillRect/>
          </a:stretch>
        </p:blipFill>
        <p:spPr>
          <a:xfrm>
            <a:off x="5343785" y="4723684"/>
            <a:ext cx="1381899" cy="366626"/>
          </a:xfrm>
          <a:prstGeom prst="rect">
            <a:avLst/>
          </a:prstGeom>
        </p:spPr>
      </p:pic>
      <p:pic>
        <p:nvPicPr>
          <p:cNvPr id="11" name="Picture 10">
            <a:extLst>
              <a:ext uri="{FF2B5EF4-FFF2-40B4-BE49-F238E27FC236}">
                <a16:creationId xmlns:a16="http://schemas.microsoft.com/office/drawing/2014/main" id="{3F3CEF8E-C74B-4F79-BFF4-F2AFBC69138F}"/>
              </a:ext>
            </a:extLst>
          </p:cNvPr>
          <p:cNvPicPr>
            <a:picLocks noChangeAspect="1"/>
          </p:cNvPicPr>
          <p:nvPr userDrawn="1"/>
        </p:nvPicPr>
        <p:blipFill>
          <a:blip r:embed="rId23"/>
          <a:stretch>
            <a:fillRect/>
          </a:stretch>
        </p:blipFill>
        <p:spPr>
          <a:xfrm>
            <a:off x="7064724" y="4777740"/>
            <a:ext cx="1896225" cy="280711"/>
          </a:xfrm>
          <a:prstGeom prst="rect">
            <a:avLst/>
          </a:prstGeom>
        </p:spPr>
      </p:pic>
    </p:spTree>
    <p:extLst>
      <p:ext uri="{BB962C8B-B14F-4D97-AF65-F5344CB8AC3E}">
        <p14:creationId xmlns:p14="http://schemas.microsoft.com/office/powerpoint/2010/main" val="2362245834"/>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2" r:id="rId3"/>
    <p:sldLayoutId id="2147483677" r:id="rId4"/>
    <p:sldLayoutId id="2147483678" r:id="rId5"/>
    <p:sldLayoutId id="2147483662" r:id="rId6"/>
    <p:sldLayoutId id="2147483685" r:id="rId7"/>
    <p:sldLayoutId id="2147483672" r:id="rId8"/>
    <p:sldLayoutId id="2147483679" r:id="rId9"/>
    <p:sldLayoutId id="2147483663" r:id="rId10"/>
    <p:sldLayoutId id="2147483676" r:id="rId11"/>
    <p:sldLayoutId id="2147483664" r:id="rId12"/>
    <p:sldLayoutId id="2147483665" r:id="rId13"/>
    <p:sldLayoutId id="2147483666" r:id="rId14"/>
    <p:sldLayoutId id="2147483667" r:id="rId15"/>
    <p:sldLayoutId id="2147483683" r:id="rId16"/>
    <p:sldLayoutId id="2147483675" r:id="rId17"/>
    <p:sldLayoutId id="2147483668" r:id="rId18"/>
    <p:sldLayoutId id="2147483669" r:id="rId19"/>
    <p:sldLayoutId id="2147483680" r:id="rId20"/>
  </p:sldLayoutIdLst>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news.lumen.com/brightspeed-wholesa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4CB9-B4CB-482B-8E19-86411B2E473C}"/>
              </a:ext>
            </a:extLst>
          </p:cNvPr>
          <p:cNvSpPr>
            <a:spLocks noGrp="1"/>
          </p:cNvSpPr>
          <p:nvPr>
            <p:ph type="title"/>
          </p:nvPr>
        </p:nvSpPr>
        <p:spPr>
          <a:xfrm>
            <a:off x="88528" y="71075"/>
            <a:ext cx="3000272" cy="1259182"/>
          </a:xfrm>
        </p:spPr>
        <p:txBody>
          <a:bodyPr/>
          <a:lstStyle/>
          <a:p>
            <a:pPr algn="ctr"/>
            <a:r>
              <a:rPr lang="en-US"/>
              <a:t>Brightspeed</a:t>
            </a:r>
            <a:endParaRPr lang="en-US" b="0">
              <a:latin typeface="+mj-lt"/>
            </a:endParaRPr>
          </a:p>
        </p:txBody>
      </p:sp>
      <p:sp>
        <p:nvSpPr>
          <p:cNvPr id="3" name="Subtitle 2">
            <a:extLst>
              <a:ext uri="{FF2B5EF4-FFF2-40B4-BE49-F238E27FC236}">
                <a16:creationId xmlns:a16="http://schemas.microsoft.com/office/drawing/2014/main" id="{1E48AC92-859D-412C-A4E8-3527AD7CC188}"/>
              </a:ext>
            </a:extLst>
          </p:cNvPr>
          <p:cNvSpPr>
            <a:spLocks noGrp="1"/>
          </p:cNvSpPr>
          <p:nvPr>
            <p:ph type="subTitle" idx="1"/>
          </p:nvPr>
        </p:nvSpPr>
        <p:spPr>
          <a:xfrm>
            <a:off x="194092" y="1558288"/>
            <a:ext cx="2789143" cy="693962"/>
          </a:xfrm>
        </p:spPr>
        <p:txBody>
          <a:bodyPr vert="horz" lIns="91440" tIns="45720" rIns="91440" bIns="45720" rtlCol="0" anchor="t">
            <a:noAutofit/>
          </a:bodyPr>
          <a:lstStyle/>
          <a:p>
            <a:pPr algn="ctr"/>
            <a:r>
              <a:rPr lang="en-US" sz="2000" b="1">
                <a:solidFill>
                  <a:schemeClr val="accent2"/>
                </a:solidFill>
              </a:rPr>
              <a:t>Acquisition of Lumen ILEC business</a:t>
            </a:r>
          </a:p>
          <a:p>
            <a:pPr algn="ctr"/>
            <a:endParaRPr lang="en-US" sz="2000"/>
          </a:p>
          <a:p>
            <a:pPr algn="ctr"/>
            <a:r>
              <a:rPr lang="en-US" sz="2000"/>
              <a:t>Access Carrier Forum</a:t>
            </a:r>
            <a:endParaRPr lang="en-US" sz="2000">
              <a:cs typeface="Arial"/>
            </a:endParaRPr>
          </a:p>
          <a:p>
            <a:pPr algn="ctr"/>
            <a:r>
              <a:rPr lang="en-US" sz="2000"/>
              <a:t>July 21, 2022</a:t>
            </a:r>
            <a:endParaRPr lang="en-US" sz="2000">
              <a:cs typeface="Arial"/>
            </a:endParaRPr>
          </a:p>
        </p:txBody>
      </p:sp>
      <p:pic>
        <p:nvPicPr>
          <p:cNvPr id="6" name="Picture 5">
            <a:extLst>
              <a:ext uri="{FF2B5EF4-FFF2-40B4-BE49-F238E27FC236}">
                <a16:creationId xmlns:a16="http://schemas.microsoft.com/office/drawing/2014/main" id="{EAB7AB55-D747-44DF-A3C0-FE5A20946728}"/>
              </a:ext>
            </a:extLst>
          </p:cNvPr>
          <p:cNvPicPr>
            <a:picLocks noChangeAspect="1"/>
          </p:cNvPicPr>
          <p:nvPr/>
        </p:nvPicPr>
        <p:blipFill>
          <a:blip r:embed="rId2"/>
          <a:stretch>
            <a:fillRect/>
          </a:stretch>
        </p:blipFill>
        <p:spPr>
          <a:xfrm>
            <a:off x="6864927" y="331936"/>
            <a:ext cx="2190545" cy="324280"/>
          </a:xfrm>
          <a:prstGeom prst="rect">
            <a:avLst/>
          </a:prstGeom>
        </p:spPr>
      </p:pic>
    </p:spTree>
    <p:extLst>
      <p:ext uri="{BB962C8B-B14F-4D97-AF65-F5344CB8AC3E}">
        <p14:creationId xmlns:p14="http://schemas.microsoft.com/office/powerpoint/2010/main" val="926477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AAE6-4A11-4E6A-A730-61046BB78C6E}"/>
              </a:ext>
            </a:extLst>
          </p:cNvPr>
          <p:cNvSpPr>
            <a:spLocks noGrp="1"/>
          </p:cNvSpPr>
          <p:nvPr>
            <p:ph type="title"/>
          </p:nvPr>
        </p:nvSpPr>
        <p:spPr>
          <a:xfrm>
            <a:off x="264192" y="-89704"/>
            <a:ext cx="8229600" cy="626222"/>
          </a:xfrm>
        </p:spPr>
        <p:txBody>
          <a:bodyPr>
            <a:normAutofit/>
          </a:bodyPr>
          <a:lstStyle/>
          <a:p>
            <a:r>
              <a:rPr lang="en-US" sz="2200">
                <a:solidFill>
                  <a:schemeClr val="tx2"/>
                </a:solidFill>
              </a:rPr>
              <a:t>Impacted ICSC / OCN</a:t>
            </a:r>
          </a:p>
        </p:txBody>
      </p:sp>
      <p:graphicFrame>
        <p:nvGraphicFramePr>
          <p:cNvPr id="5" name="Table 4">
            <a:extLst>
              <a:ext uri="{FF2B5EF4-FFF2-40B4-BE49-F238E27FC236}">
                <a16:creationId xmlns:a16="http://schemas.microsoft.com/office/drawing/2014/main" id="{1AE8DBAC-1DA3-49C4-B65E-C3D3C6C106A6}"/>
              </a:ext>
            </a:extLst>
          </p:cNvPr>
          <p:cNvGraphicFramePr>
            <a:graphicFrameLocks noGrp="1"/>
          </p:cNvGraphicFramePr>
          <p:nvPr>
            <p:extLst>
              <p:ext uri="{D42A27DB-BD31-4B8C-83A1-F6EECF244321}">
                <p14:modId xmlns:p14="http://schemas.microsoft.com/office/powerpoint/2010/main" val="711309113"/>
              </p:ext>
            </p:extLst>
          </p:nvPr>
        </p:nvGraphicFramePr>
        <p:xfrm>
          <a:off x="388956" y="419530"/>
          <a:ext cx="2261360" cy="4640014"/>
        </p:xfrm>
        <a:graphic>
          <a:graphicData uri="http://schemas.openxmlformats.org/drawingml/2006/table">
            <a:tbl>
              <a:tblPr>
                <a:tableStyleId>{9DCAF9ED-07DC-4A11-8D7F-57B35C25682E}</a:tableStyleId>
              </a:tblPr>
              <a:tblGrid>
                <a:gridCol w="907181">
                  <a:extLst>
                    <a:ext uri="{9D8B030D-6E8A-4147-A177-3AD203B41FA5}">
                      <a16:colId xmlns:a16="http://schemas.microsoft.com/office/drawing/2014/main" val="1951768943"/>
                    </a:ext>
                  </a:extLst>
                </a:gridCol>
                <a:gridCol w="780247">
                  <a:extLst>
                    <a:ext uri="{9D8B030D-6E8A-4147-A177-3AD203B41FA5}">
                      <a16:colId xmlns:a16="http://schemas.microsoft.com/office/drawing/2014/main" val="3582360865"/>
                    </a:ext>
                  </a:extLst>
                </a:gridCol>
                <a:gridCol w="573932">
                  <a:extLst>
                    <a:ext uri="{9D8B030D-6E8A-4147-A177-3AD203B41FA5}">
                      <a16:colId xmlns:a16="http://schemas.microsoft.com/office/drawing/2014/main" val="1349241760"/>
                    </a:ext>
                  </a:extLst>
                </a:gridCol>
              </a:tblGrid>
              <a:tr h="256740">
                <a:tc>
                  <a:txBody>
                    <a:bodyPr/>
                    <a:lstStyle/>
                    <a:p>
                      <a:pPr algn="l" fontAlgn="b"/>
                      <a:r>
                        <a:rPr lang="en-US" sz="850" b="1" u="none" strike="noStrike">
                          <a:effectLst/>
                        </a:rPr>
                        <a:t>State</a:t>
                      </a:r>
                      <a:endParaRPr lang="en-US" sz="850" b="1" i="0" u="none" strike="noStrike">
                        <a:effectLst/>
                        <a:latin typeface="Arial" panose="020B0604020202020204" pitchFamily="34" charset="0"/>
                      </a:endParaRPr>
                    </a:p>
                  </a:txBody>
                  <a:tcPr marL="3121" marR="3121" marT="3121" marB="0" anchor="b">
                    <a:solidFill>
                      <a:schemeClr val="accent1"/>
                    </a:solidFill>
                  </a:tcPr>
                </a:tc>
                <a:tc>
                  <a:txBody>
                    <a:bodyPr/>
                    <a:lstStyle/>
                    <a:p>
                      <a:pPr algn="l" fontAlgn="b"/>
                      <a:r>
                        <a:rPr lang="en-US" sz="850" b="1" u="none" strike="noStrike">
                          <a:effectLst/>
                        </a:rPr>
                        <a:t>ICSC</a:t>
                      </a:r>
                      <a:endParaRPr lang="en-US" sz="850" b="1" i="0" u="none" strike="noStrike">
                        <a:effectLst/>
                        <a:latin typeface="Arial" panose="020B0604020202020204" pitchFamily="34" charset="0"/>
                      </a:endParaRPr>
                    </a:p>
                  </a:txBody>
                  <a:tcPr marL="3121" marR="3121" marT="3121" marB="0" anchor="b">
                    <a:solidFill>
                      <a:schemeClr val="accent1"/>
                    </a:solidFill>
                  </a:tcPr>
                </a:tc>
                <a:tc>
                  <a:txBody>
                    <a:bodyPr/>
                    <a:lstStyle/>
                    <a:p>
                      <a:pPr algn="ctr" fontAlgn="b"/>
                      <a:r>
                        <a:rPr lang="en-US" sz="850" b="1" u="none" strike="noStrike">
                          <a:effectLst/>
                        </a:rPr>
                        <a:t>OCN/ NECA            </a:t>
                      </a:r>
                      <a:endParaRPr lang="en-US" sz="850" b="1" i="0" u="none" strike="noStrike">
                        <a:effectLst/>
                        <a:latin typeface="Arial" panose="020B0604020202020204" pitchFamily="34" charset="0"/>
                      </a:endParaRPr>
                    </a:p>
                  </a:txBody>
                  <a:tcPr marL="3121" marR="3121" marT="3121" marB="0" anchor="b">
                    <a:solidFill>
                      <a:schemeClr val="accent1"/>
                    </a:solidFill>
                  </a:tcPr>
                </a:tc>
                <a:extLst>
                  <a:ext uri="{0D108BD9-81ED-4DB2-BD59-A6C34878D82A}">
                    <a16:rowId xmlns:a16="http://schemas.microsoft.com/office/drawing/2014/main" val="1190698733"/>
                  </a:ext>
                </a:extLst>
              </a:tr>
              <a:tr h="129814">
                <a:tc>
                  <a:txBody>
                    <a:bodyPr/>
                    <a:lstStyle/>
                    <a:p>
                      <a:pPr algn="l" fontAlgn="b"/>
                      <a:r>
                        <a:rPr lang="en-US" sz="850" u="none" strike="noStrike">
                          <a:effectLst/>
                        </a:rPr>
                        <a:t>Alabama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CT82</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9789</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100406376"/>
                  </a:ext>
                </a:extLst>
              </a:tr>
              <a:tr h="129814">
                <a:tc>
                  <a:txBody>
                    <a:bodyPr/>
                    <a:lstStyle/>
                    <a:p>
                      <a:pPr algn="l" fontAlgn="b"/>
                      <a:r>
                        <a:rPr lang="en-US" sz="850" u="none" strike="noStrike">
                          <a:effectLst/>
                        </a:rPr>
                        <a:t>Alabama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CT83</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9788</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636968850"/>
                  </a:ext>
                </a:extLst>
              </a:tr>
              <a:tr h="129814">
                <a:tc>
                  <a:txBody>
                    <a:bodyPr/>
                    <a:lstStyle/>
                    <a:p>
                      <a:pPr algn="l" fontAlgn="b"/>
                      <a:r>
                        <a:rPr lang="en-US" sz="850" u="none" strike="noStrike">
                          <a:effectLst/>
                        </a:rPr>
                        <a:t>Alabama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GF01</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0298</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419159594"/>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CJ01</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1144</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017875423"/>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CR05</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1142</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913333891"/>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CS20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1143</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88616070"/>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IL16</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1706</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368289389"/>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IL18</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1727</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472422628"/>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MG10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1711</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773907374"/>
                  </a:ext>
                </a:extLst>
              </a:tr>
              <a:tr h="129814">
                <a:tc>
                  <a:txBody>
                    <a:bodyPr/>
                    <a:lstStyle/>
                    <a:p>
                      <a:pPr algn="l" fontAlgn="b"/>
                      <a:r>
                        <a:rPr lang="en-US" sz="850" u="none" strike="noStrike">
                          <a:effectLst/>
                        </a:rPr>
                        <a:t>Arkansas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RT10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1720</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708993080"/>
                  </a:ext>
                </a:extLst>
              </a:tr>
              <a:tr h="129814">
                <a:tc>
                  <a:txBody>
                    <a:bodyPr/>
                    <a:lstStyle/>
                    <a:p>
                      <a:pPr algn="l" fontAlgn="b"/>
                      <a:r>
                        <a:rPr lang="en-US" sz="850" u="none" strike="noStrike">
                          <a:effectLst/>
                        </a:rPr>
                        <a:t>Georgia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CU01</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0356</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4287959768"/>
                  </a:ext>
                </a:extLst>
              </a:tr>
              <a:tr h="129814">
                <a:tc>
                  <a:txBody>
                    <a:bodyPr/>
                    <a:lstStyle/>
                    <a:p>
                      <a:pPr algn="l" fontAlgn="b"/>
                      <a:r>
                        <a:rPr lang="en-US" sz="850" u="none" strike="noStrike">
                          <a:effectLst/>
                        </a:rPr>
                        <a:t>Illinois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MR10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1057</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320287027"/>
                  </a:ext>
                </a:extLst>
              </a:tr>
              <a:tr h="129814">
                <a:tc>
                  <a:txBody>
                    <a:bodyPr/>
                    <a:lstStyle/>
                    <a:p>
                      <a:pPr algn="l" fontAlgn="b"/>
                      <a:r>
                        <a:rPr lang="en-US" sz="850" u="none" strike="noStrike">
                          <a:effectLst/>
                        </a:rPr>
                        <a:t>Indiana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ID34</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0747</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338154509"/>
                  </a:ext>
                </a:extLst>
              </a:tr>
              <a:tr h="129814">
                <a:tc>
                  <a:txBody>
                    <a:bodyPr/>
                    <a:lstStyle/>
                    <a:p>
                      <a:pPr algn="l" fontAlgn="b"/>
                      <a:r>
                        <a:rPr lang="en-US" sz="850" u="none" strike="noStrike">
                          <a:effectLst/>
                        </a:rPr>
                        <a:t>Indiana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ID49</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0801</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46819731"/>
                  </a:ext>
                </a:extLst>
              </a:tr>
              <a:tr h="129814">
                <a:tc>
                  <a:txBody>
                    <a:bodyPr/>
                    <a:lstStyle/>
                    <a:p>
                      <a:pPr algn="l" fontAlgn="b"/>
                      <a:r>
                        <a:rPr lang="en-US" sz="850" u="none" strike="noStrike">
                          <a:effectLst/>
                        </a:rPr>
                        <a:t>Indiana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OH03</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0832</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719468121"/>
                  </a:ext>
                </a:extLst>
              </a:tr>
              <a:tr h="129814">
                <a:tc>
                  <a:txBody>
                    <a:bodyPr/>
                    <a:lstStyle/>
                    <a:p>
                      <a:pPr algn="l" fontAlgn="b"/>
                      <a:r>
                        <a:rPr lang="en-US" sz="850" u="none" strike="noStrike">
                          <a:effectLst/>
                        </a:rPr>
                        <a:t>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sngStrike">
                          <a:effectLst/>
                        </a:rPr>
                        <a:t>MG04</a:t>
                      </a:r>
                      <a:r>
                        <a:rPr lang="en-US" sz="850" u="none" strike="noStrike">
                          <a:effectLst/>
                        </a:rPr>
                        <a:t>  CH10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1842</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843036975"/>
                  </a:ext>
                </a:extLst>
              </a:tr>
              <a:tr h="129814">
                <a:tc>
                  <a:txBody>
                    <a:bodyPr/>
                    <a:lstStyle/>
                    <a:p>
                      <a:pPr algn="l" fontAlgn="b"/>
                      <a:r>
                        <a:rPr lang="en-US" sz="850" u="none" strike="noStrike">
                          <a:effectLst/>
                        </a:rPr>
                        <a:t>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sngStrike">
                          <a:effectLst/>
                        </a:rPr>
                        <a:t>MG04</a:t>
                      </a:r>
                      <a:r>
                        <a:rPr lang="en-US" sz="850" u="none" strike="noStrike">
                          <a:effectLst/>
                        </a:rPr>
                        <a:t>  CH10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1317</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4072422691"/>
                  </a:ext>
                </a:extLst>
              </a:tr>
              <a:tr h="129814">
                <a:tc>
                  <a:txBody>
                    <a:bodyPr/>
                    <a:lstStyle/>
                    <a:p>
                      <a:pPr algn="l" fontAlgn="b"/>
                      <a:r>
                        <a:rPr lang="en-US" sz="850" u="none" strike="noStrike">
                          <a:effectLst/>
                        </a:rPr>
                        <a:t>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sngStrike">
                          <a:effectLst/>
                        </a:rPr>
                        <a:t>MG04</a:t>
                      </a:r>
                      <a:r>
                        <a:rPr lang="en-US" sz="850" u="none" strike="noStrike">
                          <a:effectLst/>
                        </a:rPr>
                        <a:t>  CH10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1810</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442550235"/>
                  </a:ext>
                </a:extLst>
              </a:tr>
              <a:tr h="129814">
                <a:tc>
                  <a:txBody>
                    <a:bodyPr/>
                    <a:lstStyle/>
                    <a:p>
                      <a:pPr algn="l" fontAlgn="b"/>
                      <a:r>
                        <a:rPr lang="en-US" sz="850" u="none" strike="noStrike">
                          <a:effectLst/>
                        </a:rPr>
                        <a:t>Kansas</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sngStrike">
                          <a:effectLst/>
                        </a:rPr>
                        <a:t>MG04</a:t>
                      </a:r>
                      <a:r>
                        <a:rPr lang="en-US" sz="850" u="none" strike="noStrike">
                          <a:effectLst/>
                        </a:rPr>
                        <a:t>  CH10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1812</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096054930"/>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ET01</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0434</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687430665"/>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IL18</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1727</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363441508"/>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IS70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0427</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490883306"/>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IS77</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0439</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155207830"/>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IT57</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0424</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828376382"/>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IT58</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0423</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574338621"/>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IT59</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0440</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473295668"/>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IT60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0436</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4111150983"/>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IT61</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0431</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700518227"/>
                  </a:ext>
                </a:extLst>
              </a:tr>
              <a:tr h="129814">
                <a:tc>
                  <a:txBody>
                    <a:bodyPr/>
                    <a:lstStyle/>
                    <a:p>
                      <a:pPr algn="l" fontAlgn="b"/>
                      <a:r>
                        <a:rPr lang="en-US" sz="850" u="none" strike="noStrike">
                          <a:effectLst/>
                        </a:rPr>
                        <a:t>Louisiana</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LW01</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0442</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734132925"/>
                  </a:ext>
                </a:extLst>
              </a:tr>
              <a:tr h="129814">
                <a:tc>
                  <a:txBody>
                    <a:bodyPr/>
                    <a:lstStyle/>
                    <a:p>
                      <a:pPr algn="l" fontAlgn="b"/>
                      <a:r>
                        <a:rPr lang="en-US" sz="850" u="none" strike="noStrike">
                          <a:effectLst/>
                        </a:rPr>
                        <a:t>Michigan</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CT22</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0702</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726803624"/>
                  </a:ext>
                </a:extLst>
              </a:tr>
              <a:tr h="129814">
                <a:tc>
                  <a:txBody>
                    <a:bodyPr/>
                    <a:lstStyle/>
                    <a:p>
                      <a:pPr algn="l" fontAlgn="b"/>
                      <a:r>
                        <a:rPr lang="en-US" sz="850" u="none" strike="noStrike">
                          <a:effectLst/>
                        </a:rPr>
                        <a:t>Michigan</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IB40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0671</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372510575"/>
                  </a:ext>
                </a:extLst>
              </a:tr>
              <a:tr h="129814">
                <a:tc>
                  <a:txBody>
                    <a:bodyPr/>
                    <a:lstStyle/>
                    <a:p>
                      <a:pPr algn="l" fontAlgn="b"/>
                      <a:r>
                        <a:rPr lang="en-US" sz="850" u="none" strike="noStrike">
                          <a:effectLst/>
                        </a:rPr>
                        <a:t>Michigan</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IB53</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0705</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012744545"/>
                  </a:ext>
                </a:extLst>
              </a:tr>
              <a:tr h="129814">
                <a:tc>
                  <a:txBody>
                    <a:bodyPr/>
                    <a:lstStyle/>
                    <a:p>
                      <a:pPr algn="l" fontAlgn="b"/>
                      <a:r>
                        <a:rPr lang="en-US" sz="850" u="none" strike="noStrike">
                          <a:effectLst/>
                        </a:rPr>
                        <a:t>Michigan</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850" u="none" strike="noStrike">
                          <a:effectLst/>
                        </a:rPr>
                        <a:t>PC10</a:t>
                      </a:r>
                      <a:endParaRPr lang="en-US" sz="85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850" u="none" strike="noStrike">
                          <a:effectLst/>
                        </a:rPr>
                        <a:t>0689</a:t>
                      </a:r>
                      <a:endParaRPr lang="en-US" sz="85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873064746"/>
                  </a:ext>
                </a:extLst>
              </a:tr>
            </a:tbl>
          </a:graphicData>
        </a:graphic>
      </p:graphicFrame>
      <p:graphicFrame>
        <p:nvGraphicFramePr>
          <p:cNvPr id="6" name="Table 5">
            <a:extLst>
              <a:ext uri="{FF2B5EF4-FFF2-40B4-BE49-F238E27FC236}">
                <a16:creationId xmlns:a16="http://schemas.microsoft.com/office/drawing/2014/main" id="{46A38754-D5AB-427E-8072-18D7D46138BA}"/>
              </a:ext>
            </a:extLst>
          </p:cNvPr>
          <p:cNvGraphicFramePr>
            <a:graphicFrameLocks noGrp="1"/>
          </p:cNvGraphicFramePr>
          <p:nvPr>
            <p:extLst>
              <p:ext uri="{D42A27DB-BD31-4B8C-83A1-F6EECF244321}">
                <p14:modId xmlns:p14="http://schemas.microsoft.com/office/powerpoint/2010/main" val="2990029295"/>
              </p:ext>
            </p:extLst>
          </p:nvPr>
        </p:nvGraphicFramePr>
        <p:xfrm>
          <a:off x="3207187" y="438716"/>
          <a:ext cx="2343609" cy="4102015"/>
        </p:xfrm>
        <a:graphic>
          <a:graphicData uri="http://schemas.openxmlformats.org/drawingml/2006/table">
            <a:tbl>
              <a:tblPr>
                <a:tableStyleId>{9DCAF9ED-07DC-4A11-8D7F-57B35C25682E}</a:tableStyleId>
              </a:tblPr>
              <a:tblGrid>
                <a:gridCol w="831861">
                  <a:extLst>
                    <a:ext uri="{9D8B030D-6E8A-4147-A177-3AD203B41FA5}">
                      <a16:colId xmlns:a16="http://schemas.microsoft.com/office/drawing/2014/main" val="1951768943"/>
                    </a:ext>
                  </a:extLst>
                </a:gridCol>
                <a:gridCol w="950696">
                  <a:extLst>
                    <a:ext uri="{9D8B030D-6E8A-4147-A177-3AD203B41FA5}">
                      <a16:colId xmlns:a16="http://schemas.microsoft.com/office/drawing/2014/main" val="3582360865"/>
                    </a:ext>
                  </a:extLst>
                </a:gridCol>
                <a:gridCol w="561052">
                  <a:extLst>
                    <a:ext uri="{9D8B030D-6E8A-4147-A177-3AD203B41FA5}">
                      <a16:colId xmlns:a16="http://schemas.microsoft.com/office/drawing/2014/main" val="1349241760"/>
                    </a:ext>
                  </a:extLst>
                </a:gridCol>
              </a:tblGrid>
              <a:tr h="80841">
                <a:tc>
                  <a:txBody>
                    <a:bodyPr/>
                    <a:lstStyle/>
                    <a:p>
                      <a:pPr algn="l" fontAlgn="b"/>
                      <a:r>
                        <a:rPr lang="en-US" sz="900" b="1" u="none" strike="noStrike">
                          <a:effectLst/>
                        </a:rPr>
                        <a:t>State</a:t>
                      </a:r>
                      <a:endParaRPr lang="en-US" sz="900" b="1" i="0" u="none" strike="noStrike">
                        <a:effectLst/>
                        <a:latin typeface="Arial" panose="020B0604020202020204" pitchFamily="34" charset="0"/>
                      </a:endParaRPr>
                    </a:p>
                  </a:txBody>
                  <a:tcPr marL="3121" marR="3121" marT="3121" marB="0" anchor="b">
                    <a:solidFill>
                      <a:schemeClr val="accent1"/>
                    </a:solidFill>
                  </a:tcPr>
                </a:tc>
                <a:tc>
                  <a:txBody>
                    <a:bodyPr/>
                    <a:lstStyle/>
                    <a:p>
                      <a:pPr algn="l" fontAlgn="b"/>
                      <a:r>
                        <a:rPr lang="en-US" sz="900" b="1" u="none" strike="noStrike">
                          <a:effectLst/>
                        </a:rPr>
                        <a:t>ICSC</a:t>
                      </a:r>
                      <a:endParaRPr lang="en-US" sz="900" b="1" i="0" u="none" strike="noStrike">
                        <a:effectLst/>
                        <a:latin typeface="Arial" panose="020B0604020202020204" pitchFamily="34" charset="0"/>
                      </a:endParaRPr>
                    </a:p>
                  </a:txBody>
                  <a:tcPr marL="3121" marR="3121" marT="3121" marB="0" anchor="b">
                    <a:solidFill>
                      <a:schemeClr val="accent1"/>
                    </a:solidFill>
                  </a:tcPr>
                </a:tc>
                <a:tc>
                  <a:txBody>
                    <a:bodyPr/>
                    <a:lstStyle/>
                    <a:p>
                      <a:pPr algn="ctr" fontAlgn="b"/>
                      <a:r>
                        <a:rPr lang="en-US" sz="900" b="1" u="none" strike="noStrike">
                          <a:effectLst/>
                        </a:rPr>
                        <a:t>OCN/ NECA           </a:t>
                      </a:r>
                      <a:endParaRPr lang="en-US" sz="900" b="1" i="0" u="none" strike="noStrike">
                        <a:effectLst/>
                        <a:latin typeface="Arial" panose="020B0604020202020204" pitchFamily="34" charset="0"/>
                      </a:endParaRPr>
                    </a:p>
                  </a:txBody>
                  <a:tcPr marL="3121" marR="3121" marT="3121" marB="0" anchor="b">
                    <a:solidFill>
                      <a:schemeClr val="accent1"/>
                    </a:solidFill>
                  </a:tcPr>
                </a:tc>
                <a:extLst>
                  <a:ext uri="{0D108BD9-81ED-4DB2-BD59-A6C34878D82A}">
                    <a16:rowId xmlns:a16="http://schemas.microsoft.com/office/drawing/2014/main" val="1190698733"/>
                  </a:ext>
                </a:extLst>
              </a:tr>
              <a:tr h="120078">
                <a:tc>
                  <a:txBody>
                    <a:bodyPr/>
                    <a:lstStyle/>
                    <a:p>
                      <a:pPr algn="l" fontAlgn="b"/>
                      <a:r>
                        <a:rPr lang="en-US" sz="900" u="none" strike="noStrike">
                          <a:effectLst/>
                        </a:rPr>
                        <a:t>Mississippi </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IT53</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0458</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58448934"/>
                  </a:ext>
                </a:extLst>
              </a:tr>
              <a:tr h="120078">
                <a:tc>
                  <a:txBody>
                    <a:bodyPr/>
                    <a:lstStyle/>
                    <a:p>
                      <a:pPr algn="l" fontAlgn="b"/>
                      <a:r>
                        <a:rPr lang="en-US" sz="900" u="none" strike="noStrike">
                          <a:effectLst/>
                        </a:rPr>
                        <a:t>Mississippi </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IT54</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0552</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160031018"/>
                  </a:ext>
                </a:extLst>
              </a:tr>
              <a:tr h="120078">
                <a:tc>
                  <a:txBody>
                    <a:bodyPr/>
                    <a:lstStyle/>
                    <a:p>
                      <a:pPr algn="l" fontAlgn="b"/>
                      <a:r>
                        <a:rPr lang="en-US" sz="900" u="none" strike="noStrike">
                          <a:effectLst/>
                        </a:rPr>
                        <a:t>Missouri</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CM02</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1151</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41282010"/>
                  </a:ext>
                </a:extLst>
              </a:tr>
              <a:tr h="120078">
                <a:tc>
                  <a:txBody>
                    <a:bodyPr/>
                    <a:lstStyle/>
                    <a:p>
                      <a:pPr algn="l" fontAlgn="b"/>
                      <a:r>
                        <a:rPr lang="en-US" sz="900" u="none" strike="noStrike">
                          <a:effectLst/>
                        </a:rPr>
                        <a:t>Missouri</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CT84</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9785</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259029760"/>
                  </a:ext>
                </a:extLst>
              </a:tr>
              <a:tr h="120078">
                <a:tc>
                  <a:txBody>
                    <a:bodyPr/>
                    <a:lstStyle/>
                    <a:p>
                      <a:pPr algn="l" fontAlgn="b"/>
                      <a:r>
                        <a:rPr lang="en-US" sz="900" u="none" strike="noStrike">
                          <a:effectLst/>
                        </a:rPr>
                        <a:t>Missouri</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CT85</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9786</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370218713"/>
                  </a:ext>
                </a:extLst>
              </a:tr>
              <a:tr h="120078">
                <a:tc>
                  <a:txBody>
                    <a:bodyPr/>
                    <a:lstStyle/>
                    <a:p>
                      <a:pPr algn="l" fontAlgn="b"/>
                      <a:r>
                        <a:rPr lang="en-US" sz="900" u="none" strike="noStrike">
                          <a:effectLst/>
                        </a:rPr>
                        <a:t>Missouri</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CT86</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9787</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894689932"/>
                  </a:ext>
                </a:extLst>
              </a:tr>
              <a:tr h="177268">
                <a:tc>
                  <a:txBody>
                    <a:bodyPr/>
                    <a:lstStyle/>
                    <a:p>
                      <a:pPr algn="l" fontAlgn="b"/>
                      <a:r>
                        <a:rPr lang="en-US" sz="900" u="none" strike="noStrike">
                          <a:effectLst/>
                        </a:rPr>
                        <a:t>Missouri</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CT87</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9784</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749252344"/>
                  </a:ext>
                </a:extLst>
              </a:tr>
              <a:tr h="120078">
                <a:tc>
                  <a:txBody>
                    <a:bodyPr/>
                    <a:lstStyle/>
                    <a:p>
                      <a:pPr algn="l" fontAlgn="b"/>
                      <a:r>
                        <a:rPr lang="en-US" sz="900" u="none" strike="noStrike">
                          <a:effectLst/>
                        </a:rPr>
                        <a:t>Missouri</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sngStrike">
                          <a:effectLst/>
                        </a:rPr>
                        <a:t>MG04</a:t>
                      </a:r>
                      <a:r>
                        <a:rPr lang="en-US" sz="900" u="none" strike="noStrike">
                          <a:effectLst/>
                        </a:rPr>
                        <a:t>  CH10</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1811</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44244781"/>
                  </a:ext>
                </a:extLst>
              </a:tr>
              <a:tr h="120078">
                <a:tc>
                  <a:txBody>
                    <a:bodyPr/>
                    <a:lstStyle/>
                    <a:p>
                      <a:pPr algn="l" fontAlgn="b"/>
                      <a:r>
                        <a:rPr lang="en-US" sz="900" u="none" strike="noStrike">
                          <a:effectLst/>
                        </a:rPr>
                        <a:t>New Jersey</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EG05</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0138</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459551853"/>
                  </a:ext>
                </a:extLst>
              </a:tr>
              <a:tr h="120078">
                <a:tc>
                  <a:txBody>
                    <a:bodyPr/>
                    <a:lstStyle/>
                    <a:p>
                      <a:pPr algn="l" fontAlgn="b"/>
                      <a:r>
                        <a:rPr lang="en-US" sz="900" u="none" strike="noStrike">
                          <a:effectLst/>
                        </a:rPr>
                        <a:t>North Carolina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CT02</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0471</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78734335"/>
                  </a:ext>
                </a:extLst>
              </a:tr>
              <a:tr h="120078">
                <a:tc>
                  <a:txBody>
                    <a:bodyPr/>
                    <a:lstStyle/>
                    <a:p>
                      <a:pPr algn="l" fontAlgn="b"/>
                      <a:r>
                        <a:rPr lang="en-US" sz="900" u="none" strike="noStrike">
                          <a:effectLst/>
                        </a:rPr>
                        <a:t>North Carolina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IS97</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0485</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059445684"/>
                  </a:ext>
                </a:extLst>
              </a:tr>
              <a:tr h="120078">
                <a:tc>
                  <a:txBody>
                    <a:bodyPr/>
                    <a:lstStyle/>
                    <a:p>
                      <a:pPr algn="l" fontAlgn="b"/>
                      <a:r>
                        <a:rPr lang="en-US" sz="900" u="none" strike="noStrike">
                          <a:effectLst/>
                        </a:rPr>
                        <a:t>North Carolina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IS97</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0485</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486451501"/>
                  </a:ext>
                </a:extLst>
              </a:tr>
              <a:tr h="120078">
                <a:tc>
                  <a:txBody>
                    <a:bodyPr/>
                    <a:lstStyle/>
                    <a:p>
                      <a:pPr algn="l" fontAlgn="b"/>
                      <a:r>
                        <a:rPr lang="en-US" sz="900" u="none" strike="noStrike">
                          <a:effectLst/>
                        </a:rPr>
                        <a:t>North Carolina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NC01</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0470</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777909300"/>
                  </a:ext>
                </a:extLst>
              </a:tr>
              <a:tr h="120078">
                <a:tc>
                  <a:txBody>
                    <a:bodyPr/>
                    <a:lstStyle/>
                    <a:p>
                      <a:pPr algn="l" fontAlgn="b"/>
                      <a:r>
                        <a:rPr lang="en-US" sz="900" u="none" strike="noStrike">
                          <a:effectLst/>
                        </a:rPr>
                        <a:t>Ohio</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IC04</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0630</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593128472"/>
                  </a:ext>
                </a:extLst>
              </a:tr>
              <a:tr h="120078">
                <a:tc>
                  <a:txBody>
                    <a:bodyPr/>
                    <a:lstStyle/>
                    <a:p>
                      <a:pPr algn="l" fontAlgn="b"/>
                      <a:r>
                        <a:rPr lang="en-US" sz="900" u="none" strike="noStrike">
                          <a:effectLst/>
                        </a:rPr>
                        <a:t>Ohio</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OH03</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0661</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4004195884"/>
                  </a:ext>
                </a:extLst>
              </a:tr>
              <a:tr h="120078">
                <a:tc>
                  <a:txBody>
                    <a:bodyPr/>
                    <a:lstStyle/>
                    <a:p>
                      <a:pPr algn="l" fontAlgn="b"/>
                      <a:r>
                        <a:rPr lang="en-US" sz="900" u="none" strike="noStrike">
                          <a:effectLst/>
                        </a:rPr>
                        <a:t>Oklahoma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See Arkansas</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 </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997652269"/>
                  </a:ext>
                </a:extLst>
              </a:tr>
              <a:tr h="120078">
                <a:tc>
                  <a:txBody>
                    <a:bodyPr/>
                    <a:lstStyle/>
                    <a:p>
                      <a:pPr algn="l" fontAlgn="b"/>
                      <a:r>
                        <a:rPr lang="en-US" sz="900" u="none" strike="noStrike">
                          <a:effectLst/>
                        </a:rPr>
                        <a:t>Pennsylvania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EG05</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0209</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857887145"/>
                  </a:ext>
                </a:extLst>
              </a:tr>
              <a:tr h="120078">
                <a:tc>
                  <a:txBody>
                    <a:bodyPr/>
                    <a:lstStyle/>
                    <a:p>
                      <a:pPr algn="l" fontAlgn="b"/>
                      <a:r>
                        <a:rPr lang="en-US" sz="900" u="none" strike="noStrike">
                          <a:effectLst/>
                        </a:rPr>
                        <a:t>South Carolina</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UM01</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0506</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979480280"/>
                  </a:ext>
                </a:extLst>
              </a:tr>
              <a:tr h="120078">
                <a:tc>
                  <a:txBody>
                    <a:bodyPr/>
                    <a:lstStyle/>
                    <a:p>
                      <a:pPr algn="l" fontAlgn="b"/>
                      <a:r>
                        <a:rPr lang="en-US" sz="900" u="none" strike="noStrike">
                          <a:effectLst/>
                        </a:rPr>
                        <a:t>Tennessee</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IT38</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0574</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536500375"/>
                  </a:ext>
                </a:extLst>
              </a:tr>
              <a:tr h="120078">
                <a:tc>
                  <a:txBody>
                    <a:bodyPr/>
                    <a:lstStyle/>
                    <a:p>
                      <a:pPr algn="l" fontAlgn="b"/>
                      <a:r>
                        <a:rPr lang="en-US" sz="900" u="none" strike="noStrike">
                          <a:effectLst/>
                        </a:rPr>
                        <a:t>Tennessee</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IT54</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0552</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959346925"/>
                  </a:ext>
                </a:extLst>
              </a:tr>
              <a:tr h="120078">
                <a:tc>
                  <a:txBody>
                    <a:bodyPr/>
                    <a:lstStyle/>
                    <a:p>
                      <a:pPr algn="l" fontAlgn="b"/>
                      <a:r>
                        <a:rPr lang="en-US" sz="900" u="none" strike="noStrike">
                          <a:effectLst/>
                        </a:rPr>
                        <a:t>Tennessee</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IT55</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0557</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653661958"/>
                  </a:ext>
                </a:extLst>
              </a:tr>
              <a:tr h="120078">
                <a:tc>
                  <a:txBody>
                    <a:bodyPr/>
                    <a:lstStyle/>
                    <a:p>
                      <a:pPr algn="l" fontAlgn="b"/>
                      <a:r>
                        <a:rPr lang="en-US" sz="900" u="none" strike="noStrike">
                          <a:effectLst/>
                        </a:rPr>
                        <a:t>Tennessee</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UM01</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4510</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315529524"/>
                  </a:ext>
                </a:extLst>
              </a:tr>
              <a:tr h="120078">
                <a:tc>
                  <a:txBody>
                    <a:bodyPr/>
                    <a:lstStyle/>
                    <a:p>
                      <a:pPr algn="l" fontAlgn="b"/>
                      <a:r>
                        <a:rPr lang="en-US" sz="900" u="none" strike="noStrike">
                          <a:effectLst/>
                        </a:rPr>
                        <a:t>Texas</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CN01</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2114</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398461718"/>
                  </a:ext>
                </a:extLst>
              </a:tr>
              <a:tr h="120078">
                <a:tc>
                  <a:txBody>
                    <a:bodyPr/>
                    <a:lstStyle/>
                    <a:p>
                      <a:pPr algn="l" fontAlgn="b"/>
                      <a:r>
                        <a:rPr lang="en-US" sz="900" u="none" strike="noStrike">
                          <a:effectLst/>
                        </a:rPr>
                        <a:t>Texas</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IL17</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2117</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2192298871"/>
                  </a:ext>
                </a:extLst>
              </a:tr>
              <a:tr h="120078">
                <a:tc>
                  <a:txBody>
                    <a:bodyPr/>
                    <a:lstStyle/>
                    <a:p>
                      <a:pPr algn="l" fontAlgn="b"/>
                      <a:r>
                        <a:rPr lang="en-US" sz="900" u="none" strike="noStrike">
                          <a:effectLst/>
                        </a:rPr>
                        <a:t>Texas</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sngStrike">
                          <a:effectLst/>
                        </a:rPr>
                        <a:t>MG04</a:t>
                      </a:r>
                      <a:r>
                        <a:rPr lang="en-US" sz="900" u="none" strike="noStrike">
                          <a:effectLst/>
                        </a:rPr>
                        <a:t>  CH10</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2084</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675153039"/>
                  </a:ext>
                </a:extLst>
              </a:tr>
              <a:tr h="120078">
                <a:tc>
                  <a:txBody>
                    <a:bodyPr/>
                    <a:lstStyle/>
                    <a:p>
                      <a:pPr algn="l" fontAlgn="b"/>
                      <a:r>
                        <a:rPr lang="en-US" sz="900" u="none" strike="noStrike">
                          <a:effectLst/>
                        </a:rPr>
                        <a:t>Texas</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SM10</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2140</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421022292"/>
                  </a:ext>
                </a:extLst>
              </a:tr>
              <a:tr h="120078">
                <a:tc>
                  <a:txBody>
                    <a:bodyPr/>
                    <a:lstStyle/>
                    <a:p>
                      <a:pPr algn="l" fontAlgn="b"/>
                      <a:r>
                        <a:rPr lang="en-US" sz="900" u="none" strike="noStrike">
                          <a:effectLst/>
                        </a:rPr>
                        <a:t>Texas</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l" fontAlgn="b"/>
                      <a:r>
                        <a:rPr lang="en-US" sz="900" u="none" strike="noStrike">
                          <a:effectLst/>
                        </a:rPr>
                        <a:t>VV01</a:t>
                      </a:r>
                      <a:endParaRPr lang="en-US" sz="900" b="0" i="0" u="none" strike="noStrike">
                        <a:solidFill>
                          <a:srgbClr val="008000"/>
                        </a:solidFill>
                        <a:effectLst/>
                        <a:latin typeface="Arial" panose="020B0604020202020204" pitchFamily="34" charset="0"/>
                      </a:endParaRPr>
                    </a:p>
                  </a:txBody>
                  <a:tcPr marL="3121" marR="3121" marT="3121" marB="0" anchor="b"/>
                </a:tc>
                <a:tc>
                  <a:txBody>
                    <a:bodyPr/>
                    <a:lstStyle/>
                    <a:p>
                      <a:pPr algn="ctr" fontAlgn="b"/>
                      <a:r>
                        <a:rPr lang="en-US" sz="900" u="none" strike="noStrike">
                          <a:effectLst/>
                        </a:rPr>
                        <a:t>2101</a:t>
                      </a:r>
                      <a:endParaRPr lang="en-US" sz="900" b="0" i="0" u="none" strike="noStrike">
                        <a:solidFill>
                          <a:srgbClr val="008000"/>
                        </a:solidFill>
                        <a:effectLst/>
                        <a:latin typeface="Arial" panose="020B0604020202020204" pitchFamily="34" charset="0"/>
                      </a:endParaRPr>
                    </a:p>
                  </a:txBody>
                  <a:tcPr marL="3121" marR="3121" marT="3121" marB="0" anchor="b"/>
                </a:tc>
                <a:extLst>
                  <a:ext uri="{0D108BD9-81ED-4DB2-BD59-A6C34878D82A}">
                    <a16:rowId xmlns:a16="http://schemas.microsoft.com/office/drawing/2014/main" val="1678993815"/>
                  </a:ext>
                </a:extLst>
              </a:tr>
            </a:tbl>
          </a:graphicData>
        </a:graphic>
      </p:graphicFrame>
      <p:pic>
        <p:nvPicPr>
          <p:cNvPr id="9" name="Picture 8">
            <a:extLst>
              <a:ext uri="{FF2B5EF4-FFF2-40B4-BE49-F238E27FC236}">
                <a16:creationId xmlns:a16="http://schemas.microsoft.com/office/drawing/2014/main" id="{095488BC-9CA4-4D19-B557-A5EAEA84CAE7}"/>
              </a:ext>
            </a:extLst>
          </p:cNvPr>
          <p:cNvPicPr>
            <a:picLocks noChangeAspect="1"/>
          </p:cNvPicPr>
          <p:nvPr/>
        </p:nvPicPr>
        <p:blipFill>
          <a:blip r:embed="rId2"/>
          <a:stretch>
            <a:fillRect/>
          </a:stretch>
        </p:blipFill>
        <p:spPr>
          <a:xfrm>
            <a:off x="6036342" y="438716"/>
            <a:ext cx="2457450" cy="4044950"/>
          </a:xfrm>
          <a:prstGeom prst="rect">
            <a:avLst/>
          </a:prstGeom>
        </p:spPr>
      </p:pic>
    </p:spTree>
    <p:extLst>
      <p:ext uri="{BB962C8B-B14F-4D97-AF65-F5344CB8AC3E}">
        <p14:creationId xmlns:p14="http://schemas.microsoft.com/office/powerpoint/2010/main" val="117569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164686" y="0"/>
            <a:ext cx="3594514" cy="1034643"/>
          </a:xfrm>
        </p:spPr>
        <p:txBody>
          <a:bodyPr vert="horz" lIns="91440" tIns="45720" rIns="91440" bIns="45720" rtlCol="0" anchor="ctr">
            <a:normAutofit fontScale="90000"/>
          </a:bodyPr>
          <a:lstStyle/>
          <a:p>
            <a:pPr algn="ctr" defTabSz="914400"/>
            <a:r>
              <a:rPr lang="en-US">
                <a:solidFill>
                  <a:schemeClr val="tx2"/>
                </a:solidFill>
              </a:rPr>
              <a:t>Access Ordering</a:t>
            </a:r>
            <a:br>
              <a:rPr lang="en-US">
                <a:solidFill>
                  <a:schemeClr val="tx2"/>
                </a:solidFill>
              </a:rPr>
            </a:br>
            <a:r>
              <a:rPr lang="en-US">
                <a:solidFill>
                  <a:schemeClr val="tx2"/>
                </a:solidFill>
              </a:rPr>
              <a:t>General Information </a:t>
            </a:r>
            <a:br>
              <a:rPr lang="en-US">
                <a:solidFill>
                  <a:schemeClr val="tx2"/>
                </a:solidFill>
              </a:rPr>
            </a:br>
            <a:endParaRPr lang="en-US">
              <a:solidFill>
                <a:schemeClr val="tx2"/>
              </a:solidFill>
            </a:endParaRPr>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xfrm>
            <a:off x="6457950" y="4767262"/>
            <a:ext cx="2057400" cy="273844"/>
          </a:xfrm>
          <a:prstGeom prst="rect">
            <a:avLst/>
          </a:prstGeom>
        </p:spPr>
        <p:txBody>
          <a:bodyPr vert="horz" lIns="91440" tIns="45720" rIns="91440" bIns="45720" rtlCol="0" anchor="ctr">
            <a:normAutofit/>
          </a:bodyPr>
          <a:lstStyle>
            <a:lvl1pPr algn="l">
              <a:defRPr sz="700">
                <a:solidFill>
                  <a:schemeClr val="bg2">
                    <a:lumMod val="50000"/>
                  </a:schemeClr>
                </a:solidFill>
              </a:defRPr>
            </a:lvl1pPr>
          </a:lstStyle>
          <a:p>
            <a:pPr algn="r" defTabSz="914400">
              <a:lnSpc>
                <a:spcPct val="90000"/>
              </a:lnSpc>
              <a:spcAft>
                <a:spcPts val="600"/>
              </a:spcAft>
              <a:defRPr/>
            </a:pPr>
            <a:fld id="{16AF6406-B3F2-AD48-99A2-24C88CF40A2E}" type="slidenum">
              <a:rPr lang="en-US" sz="1200" smtClean="0">
                <a:solidFill>
                  <a:srgbClr val="FFFFFF"/>
                </a:solidFill>
                <a:latin typeface="Calibri" panose="020F0502020204030204"/>
              </a:rPr>
              <a:pPr algn="r" defTabSz="914400">
                <a:lnSpc>
                  <a:spcPct val="90000"/>
                </a:lnSpc>
                <a:spcAft>
                  <a:spcPts val="600"/>
                </a:spcAft>
                <a:defRPr/>
              </a:pPr>
              <a:t>11</a:t>
            </a:fld>
            <a:endParaRPr lang="en-US" sz="1200">
              <a:solidFill>
                <a:srgbClr val="FFFFFF"/>
              </a:solidFill>
              <a:latin typeface="Calibri" panose="020F0502020204030204"/>
            </a:endParaRPr>
          </a:p>
        </p:txBody>
      </p:sp>
      <p:sp>
        <p:nvSpPr>
          <p:cNvPr id="13" name="TextBox 12">
            <a:extLst>
              <a:ext uri="{FF2B5EF4-FFF2-40B4-BE49-F238E27FC236}">
                <a16:creationId xmlns:a16="http://schemas.microsoft.com/office/drawing/2014/main" id="{A36AFCA8-E660-43FB-BC24-EEBE214AD0B9}"/>
              </a:ext>
            </a:extLst>
          </p:cNvPr>
          <p:cNvSpPr txBox="1"/>
          <p:nvPr/>
        </p:nvSpPr>
        <p:spPr>
          <a:xfrm>
            <a:off x="94891" y="682171"/>
            <a:ext cx="3594514" cy="4358935"/>
          </a:xfrm>
          <a:prstGeom prst="rect">
            <a:avLst/>
          </a:prstGeom>
        </p:spPr>
        <p:txBody>
          <a:bodyPr vert="horz" lIns="91440" tIns="45720" rIns="91440" bIns="45720" rtlCol="0">
            <a:noAutofit/>
          </a:bodyPr>
          <a:lstStyle/>
          <a:p>
            <a:pPr indent="-228600" defTabSz="914400">
              <a:lnSpc>
                <a:spcPct val="90000"/>
              </a:lnSpc>
              <a:spcAft>
                <a:spcPts val="1200"/>
              </a:spcAft>
              <a:buFont typeface="Arial" panose="020B0604020202020204" pitchFamily="34" charset="0"/>
              <a:buChar char="•"/>
            </a:pPr>
            <a:r>
              <a:rPr lang="en-US" sz="1300" b="1"/>
              <a:t>Circuit Identification</a:t>
            </a:r>
          </a:p>
          <a:p>
            <a:pPr marL="396875" indent="-163513" defTabSz="914400">
              <a:lnSpc>
                <a:spcPct val="90000"/>
              </a:lnSpc>
              <a:spcAft>
                <a:spcPts val="1200"/>
              </a:spcAft>
              <a:buFont typeface="Arial" panose="020B0604020202020204" pitchFamily="34" charset="0"/>
              <a:buChar char="•"/>
            </a:pPr>
            <a:r>
              <a:rPr lang="en-US" sz="1100"/>
              <a:t>At close, Brightspeed will retain the ILEC circuit and Telco IDs previously used by LUMEN.</a:t>
            </a:r>
          </a:p>
          <a:p>
            <a:pPr marL="396875" indent="-163513" defTabSz="914400">
              <a:lnSpc>
                <a:spcPct val="90000"/>
              </a:lnSpc>
              <a:spcAft>
                <a:spcPts val="1200"/>
              </a:spcAft>
              <a:buFont typeface="Arial" panose="020B0604020202020204" pitchFamily="34" charset="0"/>
              <a:buChar char="•"/>
            </a:pPr>
            <a:r>
              <a:rPr lang="en-US" sz="1100"/>
              <a:t>No changes will be made to embedded base circuit IDs.</a:t>
            </a:r>
          </a:p>
          <a:p>
            <a:pPr indent="-228600" defTabSz="914400">
              <a:lnSpc>
                <a:spcPct val="90000"/>
              </a:lnSpc>
              <a:spcAft>
                <a:spcPts val="1200"/>
              </a:spcAft>
              <a:buFont typeface="Arial" panose="020B0604020202020204" pitchFamily="34" charset="0"/>
              <a:buChar char="•"/>
            </a:pPr>
            <a:r>
              <a:rPr lang="en-US" sz="1300" b="1"/>
              <a:t>Two-Six Codes (TSCs)</a:t>
            </a:r>
          </a:p>
          <a:p>
            <a:pPr marL="284163" indent="-228600" defTabSz="914400">
              <a:lnSpc>
                <a:spcPct val="90000"/>
              </a:lnSpc>
              <a:spcAft>
                <a:spcPts val="1200"/>
              </a:spcAft>
              <a:buFont typeface="Arial" panose="020B0604020202020204" pitchFamily="34" charset="0"/>
              <a:buChar char="•"/>
            </a:pPr>
            <a:r>
              <a:rPr lang="en-US" sz="1100"/>
              <a:t>Brightspeed will assume Two Six Codes (TSCs).  No changes will be made to embedded base TSCs.</a:t>
            </a:r>
          </a:p>
          <a:p>
            <a:pPr indent="-228600" defTabSz="914400">
              <a:lnSpc>
                <a:spcPct val="90000"/>
              </a:lnSpc>
              <a:spcAft>
                <a:spcPts val="1200"/>
              </a:spcAft>
              <a:buFont typeface="Arial" panose="020B0604020202020204" pitchFamily="34" charset="0"/>
              <a:buChar char="•"/>
            </a:pPr>
            <a:r>
              <a:rPr lang="en-US" sz="1300" b="1"/>
              <a:t>Trunk Group Numbers (TGN)</a:t>
            </a:r>
          </a:p>
          <a:p>
            <a:pPr marL="284163" indent="-228600" defTabSz="914400">
              <a:lnSpc>
                <a:spcPct val="90000"/>
              </a:lnSpc>
              <a:spcAft>
                <a:spcPts val="1200"/>
              </a:spcAft>
              <a:buFont typeface="Arial" panose="020B0604020202020204" pitchFamily="34" charset="0"/>
              <a:buChar char="•"/>
            </a:pPr>
            <a:r>
              <a:rPr lang="en-US" sz="1100"/>
              <a:t>Brightspeed will assume existing Trunk Group Numbers (TGN).  No changes will be made to embedded base.</a:t>
            </a:r>
          </a:p>
          <a:p>
            <a:pPr marL="233363" indent="-233363" defTabSz="914400">
              <a:lnSpc>
                <a:spcPct val="90000"/>
              </a:lnSpc>
              <a:spcAft>
                <a:spcPts val="1200"/>
              </a:spcAft>
              <a:buFont typeface="Arial" panose="020B0604020202020204" pitchFamily="34" charset="0"/>
              <a:buChar char="•"/>
            </a:pPr>
            <a:r>
              <a:rPr lang="en-US" sz="1300" b="1"/>
              <a:t>All existing LUMEN ASR processes and Requirements will remain effective with Brightspeed at close including:</a:t>
            </a:r>
          </a:p>
          <a:p>
            <a:pPr marL="396875" indent="-163513" defTabSz="914400">
              <a:lnSpc>
                <a:spcPct val="90000"/>
              </a:lnSpc>
              <a:spcAft>
                <a:spcPts val="1200"/>
              </a:spcAft>
              <a:buFont typeface="Arial" panose="020B0604020202020204" pitchFamily="34" charset="0"/>
              <a:buChar char="•"/>
            </a:pPr>
            <a:r>
              <a:rPr lang="en-US" sz="1100"/>
              <a:t>The Carrier is responsible for populating the SPEC field on the incoming ASR.</a:t>
            </a:r>
          </a:p>
        </p:txBody>
      </p:sp>
      <p:pic>
        <p:nvPicPr>
          <p:cNvPr id="3" name="Picture 2">
            <a:extLst>
              <a:ext uri="{FF2B5EF4-FFF2-40B4-BE49-F238E27FC236}">
                <a16:creationId xmlns:a16="http://schemas.microsoft.com/office/drawing/2014/main" id="{6D9B13BA-48C6-482F-99CD-8D4A24E17C38}"/>
              </a:ext>
            </a:extLst>
          </p:cNvPr>
          <p:cNvPicPr>
            <a:picLocks noChangeAspect="1"/>
          </p:cNvPicPr>
          <p:nvPr/>
        </p:nvPicPr>
        <p:blipFill rotWithShape="1">
          <a:blip r:embed="rId2"/>
          <a:srcRect l="36528" r="2" b="2"/>
          <a:stretch/>
        </p:blipFill>
        <p:spPr>
          <a:xfrm>
            <a:off x="4671911" y="10"/>
            <a:ext cx="4472089" cy="5143490"/>
          </a:xfrm>
          <a:prstGeom prst="rect">
            <a:avLst/>
          </a:prstGeom>
          <a:ln>
            <a:noFill/>
          </a:ln>
          <a:effectLst>
            <a:softEdge rad="112500"/>
          </a:effectLst>
        </p:spPr>
      </p:pic>
    </p:spTree>
    <p:extLst>
      <p:ext uri="{BB962C8B-B14F-4D97-AF65-F5344CB8AC3E}">
        <p14:creationId xmlns:p14="http://schemas.microsoft.com/office/powerpoint/2010/main" val="7586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1000"/>
                                        <p:tgtEl>
                                          <p:spTgt spid="13">
                                            <p:txEl>
                                              <p:pRg st="7" end="7"/>
                                            </p:txEl>
                                          </p:spTgt>
                                        </p:tgtEl>
                                      </p:cBhvr>
                                    </p:animEffect>
                                    <p:anim calcmode="lin" valueType="num">
                                      <p:cBhvr>
                                        <p:cTn id="5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8" end="8"/>
                                            </p:txEl>
                                          </p:spTgt>
                                        </p:tgtEl>
                                        <p:attrNameLst>
                                          <p:attrName>style.visibility</p:attrName>
                                        </p:attrNameLst>
                                      </p:cBhvr>
                                      <p:to>
                                        <p:strVal val="visible"/>
                                      </p:to>
                                    </p:set>
                                    <p:animEffect transition="in" filter="fade">
                                      <p:cBhvr>
                                        <p:cTn id="63" dur="1000"/>
                                        <p:tgtEl>
                                          <p:spTgt spid="13">
                                            <p:txEl>
                                              <p:pRg st="8" end="8"/>
                                            </p:txEl>
                                          </p:spTgt>
                                        </p:tgtEl>
                                      </p:cBhvr>
                                    </p:animEffect>
                                    <p:anim calcmode="lin" valueType="num">
                                      <p:cBhvr>
                                        <p:cTn id="64"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116965" y="981797"/>
            <a:ext cx="3686108" cy="436418"/>
          </a:xfrm>
        </p:spPr>
        <p:txBody>
          <a:bodyPr>
            <a:normAutofit fontScale="90000"/>
          </a:bodyPr>
          <a:lstStyle/>
          <a:p>
            <a:pPr algn="ctr"/>
            <a:r>
              <a:rPr lang="en-US">
                <a:solidFill>
                  <a:schemeClr val="tx2"/>
                </a:solidFill>
              </a:rPr>
              <a:t>Access Ordering</a:t>
            </a:r>
            <a:br>
              <a:rPr lang="en-US">
                <a:solidFill>
                  <a:schemeClr val="tx2"/>
                </a:solidFill>
              </a:rPr>
            </a:br>
            <a:r>
              <a:rPr lang="en-US" sz="2400">
                <a:solidFill>
                  <a:schemeClr val="tx2"/>
                </a:solidFill>
              </a:rPr>
              <a:t>General Information</a:t>
            </a:r>
            <a:br>
              <a:rPr lang="en-US" sz="2400"/>
            </a:br>
            <a:endParaRPr lang="en-US"/>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solidFill>
                  <a:schemeClr val="tx1"/>
                </a:solidFill>
              </a:rPr>
              <a:pPr/>
              <a:t>12</a:t>
            </a:fld>
            <a:endParaRPr lang="en-US">
              <a:solidFill>
                <a:schemeClr val="tx1"/>
              </a:solidFill>
            </a:endParaRPr>
          </a:p>
        </p:txBody>
      </p:sp>
      <p:sp>
        <p:nvSpPr>
          <p:cNvPr id="13" name="TextBox 12">
            <a:extLst>
              <a:ext uri="{FF2B5EF4-FFF2-40B4-BE49-F238E27FC236}">
                <a16:creationId xmlns:a16="http://schemas.microsoft.com/office/drawing/2014/main" id="{A36AFCA8-E660-43FB-BC24-EEBE214AD0B9}"/>
              </a:ext>
            </a:extLst>
          </p:cNvPr>
          <p:cNvSpPr txBox="1"/>
          <p:nvPr/>
        </p:nvSpPr>
        <p:spPr>
          <a:xfrm>
            <a:off x="3838507" y="0"/>
            <a:ext cx="5043054" cy="5416868"/>
          </a:xfrm>
          <a:prstGeom prst="rect">
            <a:avLst/>
          </a:prstGeom>
          <a:noFill/>
        </p:spPr>
        <p:txBody>
          <a:bodyPr wrap="square">
            <a:spAutoFit/>
          </a:bodyPr>
          <a:lstStyle/>
          <a:p>
            <a:pPr marL="0" indent="0">
              <a:buNone/>
            </a:pPr>
            <a:r>
              <a:rPr lang="en-US" sz="1400" b="1" dirty="0"/>
              <a:t>Inflight orders</a:t>
            </a:r>
          </a:p>
          <a:p>
            <a:pPr marL="346075" indent="-173038">
              <a:buFont typeface="Arial" panose="020B0604020202020204" pitchFamily="34" charset="0"/>
              <a:buChar char="•"/>
            </a:pPr>
            <a:r>
              <a:rPr lang="en-US" sz="1400" dirty="0"/>
              <a:t>Inflight orders will not require any CLEC/Carrier intervention.</a:t>
            </a:r>
          </a:p>
          <a:p>
            <a:endParaRPr lang="en-US" sz="1400" dirty="0"/>
          </a:p>
          <a:p>
            <a:pPr marL="0" indent="0">
              <a:buNone/>
            </a:pPr>
            <a:r>
              <a:rPr lang="en-US" sz="1400" b="1" dirty="0"/>
              <a:t>Contracts and VTA population</a:t>
            </a:r>
          </a:p>
          <a:p>
            <a:pPr marL="346075" indent="-173038">
              <a:spcAft>
                <a:spcPts val="600"/>
              </a:spcAft>
              <a:buFont typeface="Arial" panose="020B0604020202020204" pitchFamily="34" charset="0"/>
              <a:buChar char="•"/>
            </a:pPr>
            <a:r>
              <a:rPr lang="en-US" sz="1400" dirty="0"/>
              <a:t>Orders against Forborne contracts require the carrier to populate the contract ID in the PNUM field in order to receive the applicable discount.</a:t>
            </a:r>
          </a:p>
          <a:p>
            <a:pPr marL="346075" indent="-173038">
              <a:spcAft>
                <a:spcPts val="600"/>
              </a:spcAft>
              <a:buFont typeface="Arial" panose="020B0604020202020204" pitchFamily="34" charset="0"/>
              <a:buChar char="•"/>
            </a:pPr>
            <a:r>
              <a:rPr lang="en-US" sz="1400" dirty="0"/>
              <a:t>When requested a discounted payment plan, the VTA field must be populated by the carrier.</a:t>
            </a:r>
          </a:p>
          <a:p>
            <a:pPr marL="0" indent="0">
              <a:buNone/>
            </a:pPr>
            <a:endParaRPr lang="en-US" sz="1400" dirty="0"/>
          </a:p>
          <a:p>
            <a:pPr marL="0" indent="0">
              <a:buNone/>
            </a:pPr>
            <a:r>
              <a:rPr lang="en-US" sz="1400" b="1" dirty="0"/>
              <a:t>LERG/NECA</a:t>
            </a:r>
          </a:p>
          <a:p>
            <a:pPr marL="346075" indent="-173038">
              <a:buFont typeface="Arial" panose="020B0604020202020204" pitchFamily="34" charset="0"/>
              <a:buChar char="•"/>
            </a:pPr>
            <a:r>
              <a:rPr lang="en-US" sz="1400" dirty="0"/>
              <a:t>LERG and NECA updates will be made at close.  Specifically, LERG updates will be made one minute after midnight of closing date and NECA records will be transferred to Brightspeed on the first of the month following close, per industry standard timing.</a:t>
            </a:r>
          </a:p>
          <a:p>
            <a:pPr marL="0" indent="0">
              <a:buNone/>
            </a:pPr>
            <a:endParaRPr lang="en-US" sz="1400" dirty="0"/>
          </a:p>
          <a:p>
            <a:pPr marL="0" indent="0">
              <a:buNone/>
            </a:pPr>
            <a:r>
              <a:rPr lang="en-US" sz="1400" b="1" dirty="0"/>
              <a:t>SPID</a:t>
            </a:r>
          </a:p>
          <a:p>
            <a:pPr marL="346075" indent="-173038">
              <a:buFont typeface="Arial" panose="020B0604020202020204" pitchFamily="34" charset="0"/>
              <a:buChar char="•"/>
            </a:pPr>
            <a:r>
              <a:rPr lang="en-US" sz="1400" dirty="0"/>
              <a:t>Brightspeed will retain the overall company SPID of 0661 for all Brightspeed territories.</a:t>
            </a:r>
          </a:p>
          <a:p>
            <a:pPr marL="346075" indent="-173038">
              <a:buFont typeface="Arial" panose="020B0604020202020204" pitchFamily="34" charset="0"/>
              <a:buChar char="•"/>
            </a:pPr>
            <a:r>
              <a:rPr lang="en-US" sz="1400" dirty="0"/>
              <a:t>LUMEN will convert all remaining territories to an overall company SPID of 2223.  </a:t>
            </a:r>
          </a:p>
          <a:p>
            <a:pPr>
              <a:spcAft>
                <a:spcPts val="1200"/>
              </a:spcAft>
            </a:pPr>
            <a:endParaRPr lang="en-US" sz="1400" dirty="0"/>
          </a:p>
        </p:txBody>
      </p:sp>
      <p:pic>
        <p:nvPicPr>
          <p:cNvPr id="3" name="Picture 2">
            <a:extLst>
              <a:ext uri="{FF2B5EF4-FFF2-40B4-BE49-F238E27FC236}">
                <a16:creationId xmlns:a16="http://schemas.microsoft.com/office/drawing/2014/main" id="{9D9C3129-B355-43A0-A77D-11274D731013}"/>
              </a:ext>
            </a:extLst>
          </p:cNvPr>
          <p:cNvPicPr>
            <a:picLocks noChangeAspect="1"/>
          </p:cNvPicPr>
          <p:nvPr/>
        </p:nvPicPr>
        <p:blipFill>
          <a:blip r:embed="rId3"/>
          <a:stretch>
            <a:fillRect/>
          </a:stretch>
        </p:blipFill>
        <p:spPr>
          <a:xfrm>
            <a:off x="116965" y="1418215"/>
            <a:ext cx="3423903" cy="228260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586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1000"/>
                                        <p:tgtEl>
                                          <p:spTgt spid="13">
                                            <p:txEl>
                                              <p:pRg st="4" end="4"/>
                                            </p:txEl>
                                          </p:spTgt>
                                        </p:tgtEl>
                                      </p:cBhvr>
                                    </p:animEffect>
                                    <p:anim calcmode="lin" valueType="num">
                                      <p:cBhvr>
                                        <p:cTn id="2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fade">
                                      <p:cBhvr>
                                        <p:cTn id="29" dur="1000"/>
                                        <p:tgtEl>
                                          <p:spTgt spid="13">
                                            <p:txEl>
                                              <p:pRg st="5" end="5"/>
                                            </p:txEl>
                                          </p:spTgt>
                                        </p:tgtEl>
                                      </p:cBhvr>
                                    </p:animEffect>
                                    <p:anim calcmode="lin" valueType="num">
                                      <p:cBhvr>
                                        <p:cTn id="3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xEl>
                                              <p:pRg st="7" end="7"/>
                                            </p:txEl>
                                          </p:spTgt>
                                        </p:tgtEl>
                                        <p:attrNameLst>
                                          <p:attrName>style.visibility</p:attrName>
                                        </p:attrNameLst>
                                      </p:cBhvr>
                                      <p:to>
                                        <p:strVal val="visible"/>
                                      </p:to>
                                    </p:set>
                                    <p:animEffect transition="in" filter="fade">
                                      <p:cBhvr>
                                        <p:cTn id="36" dur="1000"/>
                                        <p:tgtEl>
                                          <p:spTgt spid="13">
                                            <p:txEl>
                                              <p:pRg st="7" end="7"/>
                                            </p:txEl>
                                          </p:spTgt>
                                        </p:tgtEl>
                                      </p:cBhvr>
                                    </p:animEffect>
                                    <p:anim calcmode="lin" valueType="num">
                                      <p:cBhvr>
                                        <p:cTn id="3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animEffect transition="in" filter="fade">
                                      <p:cBhvr>
                                        <p:cTn id="41" dur="1000"/>
                                        <p:tgtEl>
                                          <p:spTgt spid="13">
                                            <p:txEl>
                                              <p:pRg st="8" end="8"/>
                                            </p:txEl>
                                          </p:spTgt>
                                        </p:tgtEl>
                                      </p:cBhvr>
                                    </p:animEffect>
                                    <p:anim calcmode="lin" valueType="num">
                                      <p:cBhvr>
                                        <p:cTn id="42"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10" end="10"/>
                                            </p:txEl>
                                          </p:spTgt>
                                        </p:tgtEl>
                                        <p:attrNameLst>
                                          <p:attrName>style.visibility</p:attrName>
                                        </p:attrNameLst>
                                      </p:cBhvr>
                                      <p:to>
                                        <p:strVal val="visible"/>
                                      </p:to>
                                    </p:set>
                                    <p:animEffect transition="in" filter="fade">
                                      <p:cBhvr>
                                        <p:cTn id="48" dur="1000"/>
                                        <p:tgtEl>
                                          <p:spTgt spid="13">
                                            <p:txEl>
                                              <p:pRg st="10" end="10"/>
                                            </p:txEl>
                                          </p:spTgt>
                                        </p:tgtEl>
                                      </p:cBhvr>
                                    </p:animEffect>
                                    <p:anim calcmode="lin" valueType="num">
                                      <p:cBhvr>
                                        <p:cTn id="49"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xEl>
                                              <p:pRg st="11" end="11"/>
                                            </p:txEl>
                                          </p:spTgt>
                                        </p:tgtEl>
                                        <p:attrNameLst>
                                          <p:attrName>style.visibility</p:attrName>
                                        </p:attrNameLst>
                                      </p:cBhvr>
                                      <p:to>
                                        <p:strVal val="visible"/>
                                      </p:to>
                                    </p:set>
                                    <p:animEffect transition="in" filter="fade">
                                      <p:cBhvr>
                                        <p:cTn id="53" dur="1000"/>
                                        <p:tgtEl>
                                          <p:spTgt spid="13">
                                            <p:txEl>
                                              <p:pRg st="11" end="11"/>
                                            </p:txEl>
                                          </p:spTgt>
                                        </p:tgtEl>
                                      </p:cBhvr>
                                    </p:animEffect>
                                    <p:anim calcmode="lin" valueType="num">
                                      <p:cBhvr>
                                        <p:cTn id="5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xEl>
                                              <p:pRg st="12" end="12"/>
                                            </p:txEl>
                                          </p:spTgt>
                                        </p:tgtEl>
                                        <p:attrNameLst>
                                          <p:attrName>style.visibility</p:attrName>
                                        </p:attrNameLst>
                                      </p:cBhvr>
                                      <p:to>
                                        <p:strVal val="visible"/>
                                      </p:to>
                                    </p:set>
                                    <p:animEffect transition="in" filter="fade">
                                      <p:cBhvr>
                                        <p:cTn id="58" dur="1000"/>
                                        <p:tgtEl>
                                          <p:spTgt spid="13">
                                            <p:txEl>
                                              <p:pRg st="12" end="12"/>
                                            </p:txEl>
                                          </p:spTgt>
                                        </p:tgtEl>
                                      </p:cBhvr>
                                    </p:animEffect>
                                    <p:anim calcmode="lin" valueType="num">
                                      <p:cBhvr>
                                        <p:cTn id="59"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5049566" y="0"/>
            <a:ext cx="3630007" cy="1355479"/>
          </a:xfrm>
        </p:spPr>
        <p:txBody>
          <a:bodyPr vert="horz" lIns="91440" tIns="45720" rIns="91440" bIns="45720" rtlCol="0" anchor="ctr">
            <a:normAutofit/>
          </a:bodyPr>
          <a:lstStyle/>
          <a:p>
            <a:pPr algn="ctr" defTabSz="914400"/>
            <a:r>
              <a:rPr lang="en-US">
                <a:solidFill>
                  <a:schemeClr val="tx2"/>
                </a:solidFill>
              </a:rPr>
              <a:t>Access Ordering</a:t>
            </a:r>
            <a:br>
              <a:rPr lang="en-US">
                <a:solidFill>
                  <a:schemeClr val="tx2"/>
                </a:solidFill>
              </a:rPr>
            </a:br>
            <a:r>
              <a:rPr lang="en-US">
                <a:solidFill>
                  <a:schemeClr val="tx2"/>
                </a:solidFill>
              </a:rPr>
              <a:t>General Information</a:t>
            </a:r>
            <a:br>
              <a:rPr lang="en-US">
                <a:solidFill>
                  <a:schemeClr val="tx2"/>
                </a:solidFill>
              </a:rPr>
            </a:br>
            <a:endParaRPr lang="en-US">
              <a:solidFill>
                <a:schemeClr val="tx2"/>
              </a:solidFill>
            </a:endParaRPr>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xfrm>
            <a:off x="6457950" y="4767262"/>
            <a:ext cx="2057400" cy="273844"/>
          </a:xfrm>
          <a:prstGeom prst="rect">
            <a:avLst/>
          </a:prstGeom>
        </p:spPr>
        <p:txBody>
          <a:bodyPr vert="horz" lIns="91440" tIns="45720" rIns="91440" bIns="45720" rtlCol="0" anchor="ctr">
            <a:normAutofit/>
          </a:bodyPr>
          <a:lstStyle>
            <a:lvl1pPr algn="l">
              <a:defRPr sz="700">
                <a:solidFill>
                  <a:schemeClr val="bg2">
                    <a:lumMod val="50000"/>
                  </a:schemeClr>
                </a:solidFill>
              </a:defRPr>
            </a:lvl1pPr>
          </a:lstStyle>
          <a:p>
            <a:pPr algn="r" defTabSz="914400">
              <a:lnSpc>
                <a:spcPct val="90000"/>
              </a:lnSpc>
              <a:spcAft>
                <a:spcPts val="600"/>
              </a:spcAft>
              <a:defRPr/>
            </a:pPr>
            <a:fld id="{16AF6406-B3F2-AD48-99A2-24C88CF40A2E}" type="slidenum">
              <a:rPr lang="en-US" sz="1200" smtClean="0">
                <a:solidFill>
                  <a:prstClr val="black">
                    <a:tint val="75000"/>
                  </a:prstClr>
                </a:solidFill>
                <a:latin typeface="Calibri" panose="020F0502020204030204"/>
              </a:rPr>
              <a:pPr algn="r" defTabSz="914400">
                <a:lnSpc>
                  <a:spcPct val="90000"/>
                </a:lnSpc>
                <a:spcAft>
                  <a:spcPts val="600"/>
                </a:spcAft>
                <a:defRPr/>
              </a:pPr>
              <a:t>13</a:t>
            </a:fld>
            <a:endParaRPr lang="en-US" sz="1200">
              <a:solidFill>
                <a:prstClr val="black">
                  <a:tint val="75000"/>
                </a:prstClr>
              </a:solidFill>
              <a:latin typeface="Calibri" panose="020F0502020204030204"/>
            </a:endParaRPr>
          </a:p>
        </p:txBody>
      </p:sp>
      <p:pic>
        <p:nvPicPr>
          <p:cNvPr id="3" name="Picture 2">
            <a:extLst>
              <a:ext uri="{FF2B5EF4-FFF2-40B4-BE49-F238E27FC236}">
                <a16:creationId xmlns:a16="http://schemas.microsoft.com/office/drawing/2014/main" id="{C3167982-94C1-48AE-AE70-F10A9788F845}"/>
              </a:ext>
            </a:extLst>
          </p:cNvPr>
          <p:cNvPicPr>
            <a:picLocks noChangeAspect="1"/>
          </p:cNvPicPr>
          <p:nvPr/>
        </p:nvPicPr>
        <p:blipFill rotWithShape="1">
          <a:blip r:embed="rId2"/>
          <a:srcRect l="23406" r="32223" b="1"/>
          <a:stretch/>
        </p:blipFill>
        <p:spPr>
          <a:xfrm>
            <a:off x="19" y="10"/>
            <a:ext cx="4722457" cy="5143490"/>
          </a:xfrm>
          <a:prstGeom prst="rect">
            <a:avLst/>
          </a:prstGeom>
          <a:ln>
            <a:noFill/>
          </a:ln>
          <a:effectLst>
            <a:softEdge rad="112500"/>
          </a:effectLst>
        </p:spPr>
      </p:pic>
      <p:sp>
        <p:nvSpPr>
          <p:cNvPr id="13" name="TextBox 12">
            <a:extLst>
              <a:ext uri="{FF2B5EF4-FFF2-40B4-BE49-F238E27FC236}">
                <a16:creationId xmlns:a16="http://schemas.microsoft.com/office/drawing/2014/main" id="{A36AFCA8-E660-43FB-BC24-EEBE214AD0B9}"/>
              </a:ext>
            </a:extLst>
          </p:cNvPr>
          <p:cNvSpPr txBox="1"/>
          <p:nvPr/>
        </p:nvSpPr>
        <p:spPr>
          <a:xfrm>
            <a:off x="4570857" y="983295"/>
            <a:ext cx="4435805" cy="3910731"/>
          </a:xfrm>
          <a:prstGeom prst="rect">
            <a:avLst/>
          </a:prstGeom>
        </p:spPr>
        <p:txBody>
          <a:bodyPr vert="horz" lIns="91440" tIns="45720" rIns="91440" bIns="45720" rtlCol="0">
            <a:normAutofit/>
          </a:bodyPr>
          <a:lstStyle/>
          <a:p>
            <a:pPr marL="285750" indent="-228600" defTabSz="914400">
              <a:lnSpc>
                <a:spcPct val="90000"/>
              </a:lnSpc>
              <a:buFont typeface="Arial" panose="020B0604020202020204" pitchFamily="34" charset="0"/>
              <a:buChar char="•"/>
            </a:pPr>
            <a:r>
              <a:rPr lang="en-US" sz="1200"/>
              <a:t>A mirror copy of open and/or active LUMEN ASRs/LSRs for the impacted states at close, will be available in the </a:t>
            </a:r>
            <a:r>
              <a:rPr lang="en-US" sz="1200" err="1"/>
              <a:t>Brightspeed</a:t>
            </a:r>
            <a:r>
              <a:rPr lang="en-US" sz="1200"/>
              <a:t> VFO/EP OSS post-close, once system standup is completed.</a:t>
            </a:r>
          </a:p>
          <a:p>
            <a:pPr marL="285750" indent="-228600" defTabSz="914400">
              <a:lnSpc>
                <a:spcPct val="90000"/>
              </a:lnSpc>
              <a:buFont typeface="Arial" panose="020B0604020202020204" pitchFamily="34" charset="0"/>
              <a:buChar char="•"/>
            </a:pPr>
            <a:endParaRPr lang="en-US" sz="1200"/>
          </a:p>
          <a:p>
            <a:pPr marL="285750" indent="-228600" defTabSz="914400">
              <a:lnSpc>
                <a:spcPct val="90000"/>
              </a:lnSpc>
              <a:buFont typeface="Arial" panose="020B0604020202020204" pitchFamily="34" charset="0"/>
              <a:buChar char="•"/>
            </a:pPr>
            <a:r>
              <a:rPr lang="en-US" sz="1200"/>
              <a:t>Bonded Carriers/CLECs will have access to inflight transactions via the </a:t>
            </a:r>
            <a:r>
              <a:rPr lang="en-US" sz="1200" err="1"/>
              <a:t>Brightspeed</a:t>
            </a:r>
            <a:r>
              <a:rPr lang="en-US" sz="1200"/>
              <a:t> VFO.  Carrier/CLECs will not be required to submit any changes in connectivity.   </a:t>
            </a:r>
          </a:p>
          <a:p>
            <a:pPr marL="285750" indent="-228600" defTabSz="914400">
              <a:lnSpc>
                <a:spcPct val="90000"/>
              </a:lnSpc>
              <a:buFont typeface="Arial" panose="020B0604020202020204" pitchFamily="34" charset="0"/>
              <a:buChar char="•"/>
            </a:pPr>
            <a:endParaRPr lang="en-US" sz="1200"/>
          </a:p>
          <a:p>
            <a:pPr marL="285750" indent="-228600" defTabSz="914400">
              <a:lnSpc>
                <a:spcPct val="90000"/>
              </a:lnSpc>
              <a:spcAft>
                <a:spcPts val="300"/>
              </a:spcAft>
              <a:buFont typeface="Arial" panose="020B0604020202020204" pitchFamily="34" charset="0"/>
              <a:buChar char="•"/>
            </a:pPr>
            <a:r>
              <a:rPr lang="en-US" sz="1200" err="1"/>
              <a:t>Brightspeed</a:t>
            </a:r>
            <a:r>
              <a:rPr lang="en-US" sz="1200"/>
              <a:t> Wholesale Operations Website will be published at close.</a:t>
            </a:r>
          </a:p>
          <a:p>
            <a:pPr marL="630238" indent="-228600" defTabSz="914400">
              <a:lnSpc>
                <a:spcPct val="90000"/>
              </a:lnSpc>
              <a:spcAft>
                <a:spcPts val="300"/>
              </a:spcAft>
              <a:buFont typeface="Arial" panose="020B0604020202020204" pitchFamily="34" charset="0"/>
              <a:buChar char="•"/>
            </a:pPr>
            <a:r>
              <a:rPr lang="en-US" sz="1200"/>
              <a:t>New URL (for EASE) to be provided</a:t>
            </a:r>
          </a:p>
          <a:p>
            <a:pPr marL="630238" indent="-228600" defTabSz="914400">
              <a:lnSpc>
                <a:spcPct val="90000"/>
              </a:lnSpc>
              <a:spcAft>
                <a:spcPts val="300"/>
              </a:spcAft>
              <a:buFont typeface="Arial" panose="020B0604020202020204" pitchFamily="34" charset="0"/>
              <a:buChar char="•"/>
            </a:pPr>
            <a:r>
              <a:rPr lang="en-US" sz="1200"/>
              <a:t>Contacts will be published</a:t>
            </a:r>
          </a:p>
          <a:p>
            <a:pPr marL="630238" indent="-228600" defTabSz="914400">
              <a:lnSpc>
                <a:spcPct val="90000"/>
              </a:lnSpc>
              <a:spcAft>
                <a:spcPts val="300"/>
              </a:spcAft>
              <a:buFont typeface="Arial" panose="020B0604020202020204" pitchFamily="34" charset="0"/>
              <a:buChar char="•"/>
            </a:pPr>
            <a:r>
              <a:rPr lang="en-US" sz="1200"/>
              <a:t>Ordering References will mirror those available from LUMEN today.</a:t>
            </a:r>
          </a:p>
          <a:p>
            <a:pPr marL="969963" lvl="1" indent="-228600" defTabSz="914400">
              <a:lnSpc>
                <a:spcPct val="90000"/>
              </a:lnSpc>
              <a:spcAft>
                <a:spcPts val="300"/>
              </a:spcAft>
              <a:buFont typeface="Arial" panose="020B0604020202020204" pitchFamily="34" charset="0"/>
              <a:buChar char="•"/>
            </a:pPr>
            <a:r>
              <a:rPr lang="en-US" sz="1200"/>
              <a:t>Ordering Job Aids</a:t>
            </a:r>
          </a:p>
          <a:p>
            <a:pPr marL="969963" lvl="1" indent="-228600" defTabSz="914400">
              <a:lnSpc>
                <a:spcPct val="90000"/>
              </a:lnSpc>
              <a:spcAft>
                <a:spcPts val="300"/>
              </a:spcAft>
              <a:buFont typeface="Arial" panose="020B0604020202020204" pitchFamily="34" charset="0"/>
              <a:buChar char="•"/>
            </a:pPr>
            <a:r>
              <a:rPr lang="en-US" sz="1200"/>
              <a:t>Ordering Samples</a:t>
            </a:r>
          </a:p>
          <a:p>
            <a:pPr marL="969963" lvl="1" indent="-228600" defTabSz="914400">
              <a:lnSpc>
                <a:spcPct val="90000"/>
              </a:lnSpc>
              <a:spcAft>
                <a:spcPts val="300"/>
              </a:spcAft>
              <a:buFont typeface="Arial" panose="020B0604020202020204" pitchFamily="34" charset="0"/>
              <a:buChar char="•"/>
            </a:pPr>
            <a:r>
              <a:rPr lang="en-US" sz="1200"/>
              <a:t>Technical References</a:t>
            </a:r>
          </a:p>
          <a:p>
            <a:pPr marL="969963" lvl="1" indent="-228600" defTabSz="914400">
              <a:lnSpc>
                <a:spcPct val="90000"/>
              </a:lnSpc>
              <a:spcAft>
                <a:spcPts val="300"/>
              </a:spcAft>
              <a:buFont typeface="Arial" panose="020B0604020202020204" pitchFamily="34" charset="0"/>
              <a:buChar char="•"/>
            </a:pPr>
            <a:r>
              <a:rPr lang="en-US" sz="1200"/>
              <a:t>Access Operational Support Systems and OSS References</a:t>
            </a:r>
          </a:p>
          <a:p>
            <a:pPr marL="969963" lvl="1" indent="-228600" defTabSz="914400">
              <a:lnSpc>
                <a:spcPct val="90000"/>
              </a:lnSpc>
              <a:spcAft>
                <a:spcPts val="300"/>
              </a:spcAft>
              <a:buFont typeface="Arial" panose="020B0604020202020204" pitchFamily="34" charset="0"/>
              <a:buChar char="•"/>
            </a:pPr>
            <a:r>
              <a:rPr lang="en-US" sz="1200"/>
              <a:t>Online Training and Training Guides</a:t>
            </a:r>
          </a:p>
          <a:p>
            <a:pPr marL="285750" indent="-228600" defTabSz="914400">
              <a:lnSpc>
                <a:spcPct val="90000"/>
              </a:lnSpc>
              <a:buFont typeface="Arial" panose="020B0604020202020204" pitchFamily="34" charset="0"/>
              <a:buChar char="•"/>
            </a:pPr>
            <a:endParaRPr lang="en-US" sz="1200"/>
          </a:p>
          <a:p>
            <a:pPr indent="-228600" defTabSz="914400">
              <a:lnSpc>
                <a:spcPct val="90000"/>
              </a:lnSpc>
              <a:spcAft>
                <a:spcPts val="1200"/>
              </a:spcAft>
              <a:buFont typeface="Arial" panose="020B0604020202020204" pitchFamily="34" charset="0"/>
              <a:buChar char="•"/>
            </a:pPr>
            <a:endParaRPr lang="en-US" sz="1200"/>
          </a:p>
        </p:txBody>
      </p:sp>
    </p:spTree>
    <p:extLst>
      <p:ext uri="{BB962C8B-B14F-4D97-AF65-F5344CB8AC3E}">
        <p14:creationId xmlns:p14="http://schemas.microsoft.com/office/powerpoint/2010/main" val="27935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anim calcmode="lin" valueType="num">
                                      <p:cBhvr>
                                        <p:cTn id="1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1000"/>
                                        <p:tgtEl>
                                          <p:spTgt spid="13">
                                            <p:txEl>
                                              <p:pRg st="4" end="4"/>
                                            </p:txEl>
                                          </p:spTgt>
                                        </p:tgtEl>
                                      </p:cBhvr>
                                    </p:animEffect>
                                    <p:anim calcmode="lin" valueType="num">
                                      <p:cBhvr>
                                        <p:cTn id="1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1000"/>
                                        <p:tgtEl>
                                          <p:spTgt spid="13">
                                            <p:txEl>
                                              <p:pRg st="5" end="5"/>
                                            </p:txEl>
                                          </p:spTgt>
                                        </p:tgtEl>
                                      </p:cBhvr>
                                    </p:animEffect>
                                    <p:anim calcmode="lin" valueType="num">
                                      <p:cBhvr>
                                        <p:cTn id="2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1000"/>
                                        <p:tgtEl>
                                          <p:spTgt spid="13">
                                            <p:txEl>
                                              <p:pRg st="6" end="6"/>
                                            </p:txEl>
                                          </p:spTgt>
                                        </p:tgtEl>
                                      </p:cBhvr>
                                    </p:animEffect>
                                    <p:anim calcmode="lin" valueType="num">
                                      <p:cBhvr>
                                        <p:cTn id="2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xEl>
                                              <p:pRg st="7" end="7"/>
                                            </p:txEl>
                                          </p:spTgt>
                                        </p:tgtEl>
                                        <p:attrNameLst>
                                          <p:attrName>style.visibility</p:attrName>
                                        </p:attrNameLst>
                                      </p:cBhvr>
                                      <p:to>
                                        <p:strVal val="visible"/>
                                      </p:to>
                                    </p:set>
                                    <p:animEffect transition="in" filter="fade">
                                      <p:cBhvr>
                                        <p:cTn id="32" dur="1000"/>
                                        <p:tgtEl>
                                          <p:spTgt spid="13">
                                            <p:txEl>
                                              <p:pRg st="7" end="7"/>
                                            </p:txEl>
                                          </p:spTgt>
                                        </p:tgtEl>
                                      </p:cBhvr>
                                    </p:animEffect>
                                    <p:anim calcmode="lin" valueType="num">
                                      <p:cBhvr>
                                        <p:cTn id="33"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animEffect transition="in" filter="fade">
                                      <p:cBhvr>
                                        <p:cTn id="37" dur="1000"/>
                                        <p:tgtEl>
                                          <p:spTgt spid="13">
                                            <p:txEl>
                                              <p:pRg st="8" end="8"/>
                                            </p:txEl>
                                          </p:spTgt>
                                        </p:tgtEl>
                                      </p:cBhvr>
                                    </p:animEffect>
                                    <p:anim calcmode="lin" valueType="num">
                                      <p:cBhvr>
                                        <p:cTn id="38"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xEl>
                                              <p:pRg st="9" end="9"/>
                                            </p:txEl>
                                          </p:spTgt>
                                        </p:tgtEl>
                                        <p:attrNameLst>
                                          <p:attrName>style.visibility</p:attrName>
                                        </p:attrNameLst>
                                      </p:cBhvr>
                                      <p:to>
                                        <p:strVal val="visible"/>
                                      </p:to>
                                    </p:set>
                                    <p:animEffect transition="in" filter="fade">
                                      <p:cBhvr>
                                        <p:cTn id="42" dur="1000"/>
                                        <p:tgtEl>
                                          <p:spTgt spid="13">
                                            <p:txEl>
                                              <p:pRg st="9" end="9"/>
                                            </p:txEl>
                                          </p:spTgt>
                                        </p:tgtEl>
                                      </p:cBhvr>
                                    </p:animEffect>
                                    <p:anim calcmode="lin" valueType="num">
                                      <p:cBhvr>
                                        <p:cTn id="43"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Effect transition="in" filter="fade">
                                      <p:cBhvr>
                                        <p:cTn id="47" dur="1000"/>
                                        <p:tgtEl>
                                          <p:spTgt spid="13">
                                            <p:txEl>
                                              <p:pRg st="10" end="10"/>
                                            </p:txEl>
                                          </p:spTgt>
                                        </p:tgtEl>
                                      </p:cBhvr>
                                    </p:animEffect>
                                    <p:anim calcmode="lin" valueType="num">
                                      <p:cBhvr>
                                        <p:cTn id="48"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xEl>
                                              <p:pRg st="11" end="11"/>
                                            </p:txEl>
                                          </p:spTgt>
                                        </p:tgtEl>
                                        <p:attrNameLst>
                                          <p:attrName>style.visibility</p:attrName>
                                        </p:attrNameLst>
                                      </p:cBhvr>
                                      <p:to>
                                        <p:strVal val="visible"/>
                                      </p:to>
                                    </p:set>
                                    <p:animEffect transition="in" filter="fade">
                                      <p:cBhvr>
                                        <p:cTn id="52" dur="1000"/>
                                        <p:tgtEl>
                                          <p:spTgt spid="13">
                                            <p:txEl>
                                              <p:pRg st="11" end="11"/>
                                            </p:txEl>
                                          </p:spTgt>
                                        </p:tgtEl>
                                      </p:cBhvr>
                                    </p:animEffect>
                                    <p:anim calcmode="lin" valueType="num">
                                      <p:cBhvr>
                                        <p:cTn id="53"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xEl>
                                              <p:pRg st="12" end="12"/>
                                            </p:txEl>
                                          </p:spTgt>
                                        </p:tgtEl>
                                        <p:attrNameLst>
                                          <p:attrName>style.visibility</p:attrName>
                                        </p:attrNameLst>
                                      </p:cBhvr>
                                      <p:to>
                                        <p:strVal val="visible"/>
                                      </p:to>
                                    </p:set>
                                    <p:animEffect transition="in" filter="fade">
                                      <p:cBhvr>
                                        <p:cTn id="57" dur="1000"/>
                                        <p:tgtEl>
                                          <p:spTgt spid="13">
                                            <p:txEl>
                                              <p:pRg st="12" end="12"/>
                                            </p:txEl>
                                          </p:spTgt>
                                        </p:tgtEl>
                                      </p:cBhvr>
                                    </p:animEffect>
                                    <p:anim calcmode="lin" valueType="num">
                                      <p:cBhvr>
                                        <p:cTn id="58"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1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1387C-F83C-8A4A-8675-C10B2E3B359B}"/>
              </a:ext>
            </a:extLst>
          </p:cNvPr>
          <p:cNvSpPr>
            <a:spLocks noGrp="1"/>
          </p:cNvSpPr>
          <p:nvPr>
            <p:ph type="title"/>
          </p:nvPr>
        </p:nvSpPr>
        <p:spPr/>
        <p:txBody>
          <a:bodyPr>
            <a:normAutofit fontScale="90000"/>
          </a:bodyPr>
          <a:lstStyle/>
          <a:p>
            <a:r>
              <a:rPr lang="en-US" sz="2200">
                <a:solidFill>
                  <a:schemeClr val="tx2"/>
                </a:solidFill>
                <a:latin typeface="+mj-lt"/>
                <a:cs typeface="+mj-cs"/>
              </a:rPr>
              <a:t>Trouble Administration</a:t>
            </a:r>
            <a:br>
              <a:rPr lang="en-US" sz="2400"/>
            </a:br>
            <a:endParaRPr lang="en-US" sz="2400"/>
          </a:p>
        </p:txBody>
      </p:sp>
      <p:sp>
        <p:nvSpPr>
          <p:cNvPr id="7" name="Content Placeholder 2">
            <a:extLst>
              <a:ext uri="{FF2B5EF4-FFF2-40B4-BE49-F238E27FC236}">
                <a16:creationId xmlns:a16="http://schemas.microsoft.com/office/drawing/2014/main" id="{BE6F2E6E-923A-4B76-9213-0AF25725A41A}"/>
              </a:ext>
            </a:extLst>
          </p:cNvPr>
          <p:cNvSpPr txBox="1">
            <a:spLocks/>
          </p:cNvSpPr>
          <p:nvPr/>
        </p:nvSpPr>
        <p:spPr>
          <a:xfrm>
            <a:off x="194520" y="973206"/>
            <a:ext cx="8568070" cy="314634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Clr>
                <a:schemeClr val="tx1"/>
              </a:buClr>
              <a:buSzPct val="70000"/>
              <a:buFont typeface="Monaco" pitchFamily="2" charset="77"/>
              <a:buNone/>
              <a:tabLst/>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chemeClr val="tx1"/>
              </a:buClr>
              <a:buSzPct val="90000"/>
              <a:buFont typeface="Arial" panose="020B0604020202020204" pitchFamily="34" charset="0"/>
              <a:buNone/>
              <a:tabLst/>
              <a:defRPr sz="1350" kern="1200">
                <a:solidFill>
                  <a:sysClr val="windowText" lastClr="000000"/>
                </a:solidFill>
                <a:latin typeface="+mn-lt"/>
                <a:ea typeface="+mn-ea"/>
                <a:cs typeface="+mn-cs"/>
              </a:defRPr>
            </a:lvl3pPr>
            <a:lvl4pPr marL="1028700" indent="0" algn="ctr" defTabSz="685800" rtl="0" eaLnBrk="1" latinLnBrk="0" hangingPunct="1">
              <a:lnSpc>
                <a:spcPct val="90000"/>
              </a:lnSpc>
              <a:spcBef>
                <a:spcPts val="375"/>
              </a:spcBef>
              <a:buClr>
                <a:schemeClr val="accent3"/>
              </a:buClr>
              <a:buSzPct val="90000"/>
              <a:buFont typeface="STIXGeneral-Regular" pitchFamily="2"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chemeClr val="accent3"/>
              </a:buClr>
              <a:buSzPct val="90000"/>
              <a:buFont typeface="STIXGeneral-Regular" pitchFamily="2"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spcBef>
                <a:spcPts val="0"/>
              </a:spcBef>
              <a:spcAft>
                <a:spcPts val="1800"/>
              </a:spcAft>
              <a:buFont typeface="Arial" panose="020B0604020202020204" pitchFamily="34" charset="0"/>
              <a:buChar char="•"/>
            </a:pPr>
            <a:r>
              <a:rPr lang="en-US" sz="1400"/>
              <a:t>At close, active services inventories will be live in production and available for CLEC/Carrier to report troubles electronically once the system standup is complete and available.</a:t>
            </a:r>
          </a:p>
          <a:p>
            <a:pPr marL="285750" indent="-285750">
              <a:spcBef>
                <a:spcPts val="0"/>
              </a:spcBef>
              <a:spcAft>
                <a:spcPts val="1800"/>
              </a:spcAft>
              <a:buFont typeface="Arial" panose="020B0604020202020204" pitchFamily="34" charset="0"/>
              <a:buChar char="•"/>
            </a:pPr>
            <a:r>
              <a:rPr lang="en-US" sz="1400"/>
              <a:t>Inflight Trouble Reports will not require any CLEC/Carrier intervention.</a:t>
            </a:r>
          </a:p>
          <a:p>
            <a:pPr marL="285750" indent="-285750">
              <a:spcBef>
                <a:spcPts val="0"/>
              </a:spcBef>
              <a:spcAft>
                <a:spcPts val="1800"/>
              </a:spcAft>
              <a:buFont typeface="Arial" panose="020B0604020202020204" pitchFamily="34" charset="0"/>
              <a:buChar char="•"/>
            </a:pPr>
            <a:r>
              <a:rPr lang="en-US" sz="1400"/>
              <a:t>Current staff supporting troubles in the acquired properties will continue to support trouble reporting post-close.</a:t>
            </a:r>
          </a:p>
          <a:p>
            <a:pPr marL="285750" indent="-285750">
              <a:spcBef>
                <a:spcPts val="0"/>
              </a:spcBef>
              <a:spcAft>
                <a:spcPts val="1800"/>
              </a:spcAft>
              <a:buFont typeface="Arial" panose="020B0604020202020204" pitchFamily="34" charset="0"/>
              <a:buChar char="•"/>
            </a:pPr>
            <a:r>
              <a:rPr lang="en-US" sz="1400"/>
              <a:t>Contact Number to Report Repairs for the acquired properties will published on the Brightspeed Wholesale Operations website at close.</a:t>
            </a:r>
          </a:p>
          <a:p>
            <a:pPr marL="285750" indent="-285750">
              <a:spcBef>
                <a:spcPts val="0"/>
              </a:spcBef>
              <a:spcAft>
                <a:spcPts val="1800"/>
              </a:spcAft>
              <a:buFont typeface="Arial" panose="020B0604020202020204" pitchFamily="34" charset="0"/>
              <a:buChar char="•"/>
            </a:pPr>
            <a:r>
              <a:rPr lang="en-US" sz="1400"/>
              <a:t>Full list of contacts and escalation Peer-to-Peer chart will be published on the Brightspeed Wholesale Operations website at close.</a:t>
            </a:r>
          </a:p>
        </p:txBody>
      </p:sp>
    </p:spTree>
    <p:extLst>
      <p:ext uri="{BB962C8B-B14F-4D97-AF65-F5344CB8AC3E}">
        <p14:creationId xmlns:p14="http://schemas.microsoft.com/office/powerpoint/2010/main" val="33102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C9D6-9191-8B45-85E6-DAFB0BFF1EBC}"/>
              </a:ext>
            </a:extLst>
          </p:cNvPr>
          <p:cNvSpPr>
            <a:spLocks noGrp="1"/>
          </p:cNvSpPr>
          <p:nvPr>
            <p:ph type="title"/>
          </p:nvPr>
        </p:nvSpPr>
        <p:spPr/>
        <p:txBody>
          <a:bodyPr/>
          <a:lstStyle/>
          <a:p>
            <a:r>
              <a:rPr lang="en-US"/>
              <a:t>Billing</a:t>
            </a:r>
          </a:p>
        </p:txBody>
      </p:sp>
      <p:sp>
        <p:nvSpPr>
          <p:cNvPr id="3" name="Slide Number Placeholder 5">
            <a:extLst>
              <a:ext uri="{FF2B5EF4-FFF2-40B4-BE49-F238E27FC236}">
                <a16:creationId xmlns:a16="http://schemas.microsoft.com/office/drawing/2014/main" id="{684D76CB-9E74-D44C-B685-CE09BB61CB3E}"/>
              </a:ext>
            </a:extLst>
          </p:cNvPr>
          <p:cNvSpPr>
            <a:spLocks noGrp="1"/>
          </p:cNvSpPr>
          <p:nvPr>
            <p:ph type="sldNum" sz="quarter" idx="4"/>
          </p:nvPr>
        </p:nvSpPr>
        <p:spPr>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15</a:t>
            </a:fld>
            <a:endParaRPr lang="en-US"/>
          </a:p>
        </p:txBody>
      </p:sp>
    </p:spTree>
    <p:extLst>
      <p:ext uri="{BB962C8B-B14F-4D97-AF65-F5344CB8AC3E}">
        <p14:creationId xmlns:p14="http://schemas.microsoft.com/office/powerpoint/2010/main" val="253824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0" y="55659"/>
            <a:ext cx="3885890" cy="807249"/>
          </a:xfrm>
        </p:spPr>
        <p:txBody>
          <a:bodyPr vert="horz" lIns="91440" tIns="45720" rIns="91440" bIns="45720" rtlCol="0" anchor="b">
            <a:normAutofit/>
          </a:bodyPr>
          <a:lstStyle/>
          <a:p>
            <a:pPr algn="ctr" defTabSz="914400"/>
            <a:r>
              <a:rPr lang="en-US" sz="2300">
                <a:solidFill>
                  <a:schemeClr val="tx2"/>
                </a:solidFill>
              </a:rPr>
              <a:t>Carrier Access Billing </a:t>
            </a:r>
            <a:br>
              <a:rPr lang="en-US" sz="2300">
                <a:solidFill>
                  <a:schemeClr val="tx2"/>
                </a:solidFill>
              </a:rPr>
            </a:br>
            <a:r>
              <a:rPr lang="en-US" sz="2300">
                <a:solidFill>
                  <a:schemeClr val="tx2"/>
                </a:solidFill>
              </a:rPr>
              <a:t>(CABS)</a:t>
            </a:r>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xfrm>
            <a:off x="7829550" y="4767262"/>
            <a:ext cx="685800" cy="273844"/>
          </a:xfrm>
          <a:prstGeom prst="rect">
            <a:avLst/>
          </a:prstGeom>
        </p:spPr>
        <p:txBody>
          <a:bodyPr vert="horz" lIns="91440" tIns="45720" rIns="91440" bIns="45720" rtlCol="0" anchor="ctr">
            <a:normAutofit/>
          </a:bodyPr>
          <a:lstStyle>
            <a:lvl1pPr algn="l">
              <a:defRPr sz="700">
                <a:solidFill>
                  <a:schemeClr val="bg2">
                    <a:lumMod val="50000"/>
                  </a:schemeClr>
                </a:solidFill>
              </a:defRPr>
            </a:lvl1pPr>
          </a:lstStyle>
          <a:p>
            <a:pPr algn="r" defTabSz="914400">
              <a:lnSpc>
                <a:spcPct val="90000"/>
              </a:lnSpc>
              <a:spcAft>
                <a:spcPts val="600"/>
              </a:spcAft>
              <a:defRPr/>
            </a:pPr>
            <a:fld id="{16AF6406-B3F2-AD48-99A2-24C88CF40A2E}" type="slidenum">
              <a:rPr lang="en-US" sz="1200">
                <a:solidFill>
                  <a:srgbClr val="FFFFFF"/>
                </a:solidFill>
                <a:latin typeface="Calibri" panose="020F0502020204030204"/>
              </a:rPr>
              <a:pPr algn="r" defTabSz="914400">
                <a:lnSpc>
                  <a:spcPct val="90000"/>
                </a:lnSpc>
                <a:spcAft>
                  <a:spcPts val="600"/>
                </a:spcAft>
                <a:defRPr/>
              </a:pPr>
              <a:t>16</a:t>
            </a:fld>
            <a:endParaRPr lang="en-US" sz="1200">
              <a:solidFill>
                <a:srgbClr val="FFFFFF"/>
              </a:solidFill>
              <a:latin typeface="Calibri" panose="020F0502020204030204"/>
            </a:endParaRPr>
          </a:p>
        </p:txBody>
      </p:sp>
      <p:pic>
        <p:nvPicPr>
          <p:cNvPr id="1026" name="Picture 2" descr="See the source image">
            <a:extLst>
              <a:ext uri="{FF2B5EF4-FFF2-40B4-BE49-F238E27FC236}">
                <a16:creationId xmlns:a16="http://schemas.microsoft.com/office/drawing/2014/main" id="{98A73974-2D14-461B-84A5-0E2C8A7D5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6" r="20240" b="2"/>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36AFCA8-E660-43FB-BC24-EEBE214AD0B9}"/>
              </a:ext>
            </a:extLst>
          </p:cNvPr>
          <p:cNvSpPr txBox="1"/>
          <p:nvPr/>
        </p:nvSpPr>
        <p:spPr>
          <a:xfrm>
            <a:off x="71562" y="862908"/>
            <a:ext cx="3682730" cy="4129694"/>
          </a:xfrm>
          <a:prstGeom prst="rect">
            <a:avLst/>
          </a:prstGeom>
        </p:spPr>
        <p:txBody>
          <a:bodyPr vert="horz" lIns="91440" tIns="45720" rIns="91440" bIns="45720" rtlCol="0">
            <a:normAutofit/>
          </a:bodyPr>
          <a:lstStyle/>
          <a:p>
            <a:pPr marL="285750" indent="-228600" defTabSz="914400">
              <a:lnSpc>
                <a:spcPct val="90000"/>
              </a:lnSpc>
              <a:spcAft>
                <a:spcPts val="1200"/>
              </a:spcAft>
              <a:buFont typeface="Arial" panose="020B0604020202020204" pitchFamily="34" charset="0"/>
              <a:buChar char="•"/>
            </a:pPr>
            <a:r>
              <a:rPr lang="en-US" sz="1200"/>
              <a:t>Bill cycles will remain as-is.</a:t>
            </a:r>
          </a:p>
          <a:p>
            <a:pPr marL="285750" indent="-228600" defTabSz="914400">
              <a:lnSpc>
                <a:spcPct val="90000"/>
              </a:lnSpc>
              <a:spcAft>
                <a:spcPts val="1200"/>
              </a:spcAft>
              <a:buFont typeface="Arial" panose="020B0604020202020204" pitchFamily="34" charset="0"/>
              <a:buChar char="•"/>
            </a:pPr>
            <a:r>
              <a:rPr lang="en-US" sz="1200"/>
              <a:t>Currently not planning for Billing Account Number (BAN) changes</a:t>
            </a:r>
          </a:p>
          <a:p>
            <a:pPr marL="285750" indent="-228600" defTabSz="914400">
              <a:lnSpc>
                <a:spcPct val="90000"/>
              </a:lnSpc>
              <a:spcAft>
                <a:spcPts val="1200"/>
              </a:spcAft>
              <a:buFont typeface="Arial" panose="020B0604020202020204" pitchFamily="34" charset="0"/>
              <a:buChar char="•"/>
            </a:pPr>
            <a:r>
              <a:rPr lang="en-US" sz="1200"/>
              <a:t>Electronic Billing Options will not change, but Invoices files will be split as noted under Data Feeds.</a:t>
            </a:r>
          </a:p>
          <a:p>
            <a:pPr marL="285750" indent="-228600" defTabSz="914400">
              <a:lnSpc>
                <a:spcPct val="90000"/>
              </a:lnSpc>
              <a:spcAft>
                <a:spcPts val="300"/>
              </a:spcAft>
              <a:buFont typeface="Arial" panose="020B0604020202020204" pitchFamily="34" charset="0"/>
              <a:buChar char="•"/>
            </a:pPr>
            <a:r>
              <a:rPr lang="en-US" sz="1200"/>
              <a:t>Meet-Point Billing</a:t>
            </a:r>
          </a:p>
          <a:p>
            <a:pPr marL="742950" lvl="1" indent="-228600" defTabSz="914400">
              <a:lnSpc>
                <a:spcPct val="90000"/>
              </a:lnSpc>
              <a:spcAft>
                <a:spcPts val="1200"/>
              </a:spcAft>
              <a:buFont typeface="Arial" panose="020B0604020202020204" pitchFamily="34" charset="0"/>
              <a:buChar char="•"/>
            </a:pPr>
            <a:r>
              <a:rPr lang="en-US" sz="1200" err="1"/>
              <a:t>Brightspeed</a:t>
            </a:r>
            <a:r>
              <a:rPr lang="en-US" sz="1200"/>
              <a:t> has no plans to change the Meet-Point Billing process at close.  The ICSCs/OCNs for the properties being acquired will transfer to </a:t>
            </a:r>
            <a:r>
              <a:rPr lang="en-US" sz="1200" err="1"/>
              <a:t>Brightspeed</a:t>
            </a:r>
            <a:r>
              <a:rPr lang="en-US" sz="1200"/>
              <a:t> at close.</a:t>
            </a:r>
          </a:p>
          <a:p>
            <a:pPr marL="285750" indent="-228600" defTabSz="914400">
              <a:lnSpc>
                <a:spcPct val="90000"/>
              </a:lnSpc>
              <a:spcAft>
                <a:spcPts val="600"/>
              </a:spcAft>
              <a:buFont typeface="Arial" panose="020B0604020202020204" pitchFamily="34" charset="0"/>
              <a:buChar char="•"/>
            </a:pPr>
            <a:r>
              <a:rPr lang="en-US" sz="1200"/>
              <a:t>Access (CABS) Billing Disputes</a:t>
            </a:r>
          </a:p>
          <a:p>
            <a:pPr marL="742950" lvl="1" indent="-228600" defTabSz="914400">
              <a:lnSpc>
                <a:spcPct val="90000"/>
              </a:lnSpc>
              <a:spcAft>
                <a:spcPts val="600"/>
              </a:spcAft>
              <a:buFont typeface="Arial" panose="020B0604020202020204" pitchFamily="34" charset="0"/>
              <a:buChar char="•"/>
            </a:pPr>
            <a:r>
              <a:rPr lang="en-US" sz="1200"/>
              <a:t>Dispute Process and Claim Templates will be published on the </a:t>
            </a:r>
            <a:r>
              <a:rPr lang="en-US" sz="1200" err="1"/>
              <a:t>Brightspeed</a:t>
            </a:r>
            <a:r>
              <a:rPr lang="en-US" sz="1200"/>
              <a:t> Wholesale Operations Website at Close.</a:t>
            </a:r>
          </a:p>
          <a:p>
            <a:pPr marL="742950" lvl="1" indent="-228600" defTabSz="914400">
              <a:lnSpc>
                <a:spcPct val="90000"/>
              </a:lnSpc>
              <a:spcAft>
                <a:spcPts val="600"/>
              </a:spcAft>
              <a:buFont typeface="Arial" panose="020B0604020202020204" pitchFamily="34" charset="0"/>
              <a:buChar char="•"/>
            </a:pPr>
            <a:r>
              <a:rPr lang="en-US" sz="1200"/>
              <a:t>Billing Contacts will be available form the </a:t>
            </a:r>
            <a:r>
              <a:rPr lang="en-US" sz="1200" err="1"/>
              <a:t>Brightspeed</a:t>
            </a:r>
            <a:r>
              <a:rPr lang="en-US" sz="1200"/>
              <a:t> Wholesale Operations Website at close.</a:t>
            </a:r>
          </a:p>
          <a:p>
            <a:pPr marL="285750" indent="-228600" defTabSz="914400">
              <a:lnSpc>
                <a:spcPct val="90000"/>
              </a:lnSpc>
              <a:buFont typeface="Arial" panose="020B0604020202020204" pitchFamily="34" charset="0"/>
              <a:buChar char="•"/>
            </a:pPr>
            <a:endParaRPr lang="en-US" sz="1200"/>
          </a:p>
          <a:p>
            <a:pPr indent="-228600" defTabSz="914400">
              <a:lnSpc>
                <a:spcPct val="90000"/>
              </a:lnSpc>
              <a:spcAft>
                <a:spcPts val="1200"/>
              </a:spcAft>
              <a:buFont typeface="Arial" panose="020B0604020202020204" pitchFamily="34" charset="0"/>
              <a:buChar char="•"/>
            </a:pPr>
            <a:endParaRPr lang="en-US" sz="1200"/>
          </a:p>
        </p:txBody>
      </p:sp>
    </p:spTree>
    <p:extLst>
      <p:ext uri="{BB962C8B-B14F-4D97-AF65-F5344CB8AC3E}">
        <p14:creationId xmlns:p14="http://schemas.microsoft.com/office/powerpoint/2010/main" val="19393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1000"/>
                                        <p:tgtEl>
                                          <p:spTgt spid="13">
                                            <p:txEl>
                                              <p:pRg st="7" end="7"/>
                                            </p:txEl>
                                          </p:spTgt>
                                        </p:tgtEl>
                                      </p:cBhvr>
                                    </p:animEffect>
                                    <p:anim calcmode="lin" valueType="num">
                                      <p:cBhvr>
                                        <p:cTn id="5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0" y="77366"/>
            <a:ext cx="3686108" cy="1085668"/>
          </a:xfrm>
        </p:spPr>
        <p:txBody>
          <a:bodyPr>
            <a:normAutofit/>
          </a:bodyPr>
          <a:lstStyle/>
          <a:p>
            <a:pPr algn="ctr"/>
            <a:r>
              <a:rPr lang="en-US">
                <a:solidFill>
                  <a:schemeClr val="bg1"/>
                </a:solidFill>
              </a:rPr>
              <a:t>Wholesale Billing</a:t>
            </a:r>
            <a:br>
              <a:rPr lang="en-US">
                <a:solidFill>
                  <a:schemeClr val="bg1"/>
                </a:solidFill>
              </a:rPr>
            </a:br>
            <a:r>
              <a:rPr lang="en-US">
                <a:solidFill>
                  <a:schemeClr val="bg1"/>
                </a:solidFill>
              </a:rPr>
              <a:t>(Ensemble)</a:t>
            </a:r>
            <a:br>
              <a:rPr lang="en-US" sz="2400">
                <a:solidFill>
                  <a:schemeClr val="bg1"/>
                </a:solidFill>
              </a:rPr>
            </a:br>
            <a:endParaRPr lang="en-US">
              <a:solidFill>
                <a:schemeClr val="bg1"/>
              </a:solidFill>
            </a:endParaRPr>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solidFill>
                  <a:schemeClr val="tx1"/>
                </a:solidFill>
              </a:rPr>
              <a:pPr/>
              <a:t>17</a:t>
            </a:fld>
            <a:endParaRPr lang="en-US">
              <a:solidFill>
                <a:schemeClr val="tx1"/>
              </a:solidFill>
            </a:endParaRPr>
          </a:p>
        </p:txBody>
      </p:sp>
      <p:sp>
        <p:nvSpPr>
          <p:cNvPr id="13" name="TextBox 12">
            <a:extLst>
              <a:ext uri="{FF2B5EF4-FFF2-40B4-BE49-F238E27FC236}">
                <a16:creationId xmlns:a16="http://schemas.microsoft.com/office/drawing/2014/main" id="{A36AFCA8-E660-43FB-BC24-EEBE214AD0B9}"/>
              </a:ext>
            </a:extLst>
          </p:cNvPr>
          <p:cNvSpPr txBox="1"/>
          <p:nvPr/>
        </p:nvSpPr>
        <p:spPr>
          <a:xfrm>
            <a:off x="3817250" y="213501"/>
            <a:ext cx="5043054" cy="473975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400"/>
              <a:t>Services such as Resale, LWS, UNE-P, etc. currently billed in Ensemble</a:t>
            </a:r>
          </a:p>
          <a:p>
            <a:pPr marL="285750" indent="-285750">
              <a:spcAft>
                <a:spcPts val="1200"/>
              </a:spcAft>
              <a:buFont typeface="Arial" panose="020B0604020202020204" pitchFamily="34" charset="0"/>
              <a:buChar char="•"/>
            </a:pPr>
            <a:r>
              <a:rPr lang="en-US" sz="1400"/>
              <a:t>Bill cycles will remain as-is.</a:t>
            </a:r>
          </a:p>
          <a:p>
            <a:pPr marL="285750" indent="-285750">
              <a:spcAft>
                <a:spcPts val="1200"/>
              </a:spcAft>
              <a:buFont typeface="Arial" panose="020B0604020202020204" pitchFamily="34" charset="0"/>
              <a:buChar char="•"/>
            </a:pPr>
            <a:r>
              <a:rPr lang="en-US" sz="1400"/>
              <a:t>Billing Account Number (BAN) changes will take place in order to split sites and services between Lumen and </a:t>
            </a:r>
            <a:r>
              <a:rPr lang="en-US" sz="1400" err="1"/>
              <a:t>Brightspeed</a:t>
            </a:r>
            <a:r>
              <a:rPr lang="en-US" sz="1400"/>
              <a:t> states.</a:t>
            </a:r>
          </a:p>
          <a:p>
            <a:pPr marL="285750" indent="-285750">
              <a:spcAft>
                <a:spcPts val="1200"/>
              </a:spcAft>
              <a:buFont typeface="Arial" panose="020B0604020202020204" pitchFamily="34" charset="0"/>
              <a:buChar char="•"/>
            </a:pPr>
            <a:r>
              <a:rPr lang="en-US" sz="1400"/>
              <a:t>Electronic Billing Options (EDI) will have new ISA number and EDI ids, for the </a:t>
            </a:r>
            <a:r>
              <a:rPr lang="en-US" sz="1400" err="1"/>
              <a:t>Brightspeed</a:t>
            </a:r>
            <a:r>
              <a:rPr lang="en-US" sz="1400"/>
              <a:t> invoices.  Lumen invoices will remain under their existing EDI ids.</a:t>
            </a:r>
          </a:p>
          <a:p>
            <a:pPr marL="285750" indent="-285750">
              <a:spcAft>
                <a:spcPts val="600"/>
              </a:spcAft>
              <a:buFont typeface="Arial" panose="020B0604020202020204" pitchFamily="34" charset="0"/>
              <a:buChar char="•"/>
            </a:pPr>
            <a:r>
              <a:rPr lang="en-US" sz="1400"/>
              <a:t>Billing Disputes</a:t>
            </a:r>
          </a:p>
          <a:p>
            <a:pPr marL="742950" lvl="1" indent="-285750">
              <a:spcAft>
                <a:spcPts val="600"/>
              </a:spcAft>
              <a:buFont typeface="Arial" panose="020B0604020202020204" pitchFamily="34" charset="0"/>
              <a:buChar char="•"/>
            </a:pPr>
            <a:r>
              <a:rPr lang="en-US" sz="1400"/>
              <a:t>Dispute Process and Claim Templates will be published on the </a:t>
            </a:r>
            <a:r>
              <a:rPr lang="en-US" sz="1400" err="1"/>
              <a:t>Brightspeed</a:t>
            </a:r>
            <a:r>
              <a:rPr lang="en-US" sz="1400"/>
              <a:t> Wholesale Operations Website at Close.</a:t>
            </a:r>
          </a:p>
          <a:p>
            <a:pPr marL="742950" lvl="1" indent="-285750">
              <a:buFont typeface="Arial" panose="020B0604020202020204" pitchFamily="34" charset="0"/>
              <a:buChar char="•"/>
            </a:pPr>
            <a:r>
              <a:rPr lang="en-US" sz="1400"/>
              <a:t>Billing Contacts will be available form the </a:t>
            </a:r>
            <a:r>
              <a:rPr lang="en-US" sz="1400" err="1"/>
              <a:t>Brightspeed</a:t>
            </a:r>
            <a:r>
              <a:rPr lang="en-US" sz="1400"/>
              <a:t> Wholesale Operations Website at close.</a:t>
            </a:r>
          </a:p>
          <a:p>
            <a:pPr marL="285750" indent="-285750">
              <a:buFont typeface="Arial" panose="020B0604020202020204" pitchFamily="34" charset="0"/>
              <a:buChar char="•"/>
            </a:pPr>
            <a:endParaRPr lang="en-US" sz="1400"/>
          </a:p>
          <a:p>
            <a:pPr>
              <a:spcAft>
                <a:spcPts val="1200"/>
              </a:spcAft>
            </a:pPr>
            <a:endParaRPr lang="en-US" sz="1400"/>
          </a:p>
        </p:txBody>
      </p:sp>
      <p:pic>
        <p:nvPicPr>
          <p:cNvPr id="2050" name="Picture 2" descr="NEON Telecom WHOLESALE BILLING by codedesk on DeviantArt">
            <a:extLst>
              <a:ext uri="{FF2B5EF4-FFF2-40B4-BE49-F238E27FC236}">
                <a16:creationId xmlns:a16="http://schemas.microsoft.com/office/drawing/2014/main" id="{0BD3C9CC-8B43-4445-BC1C-3BCCAA477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47" y="1163034"/>
            <a:ext cx="3279614" cy="2456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26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fade">
                                      <p:cBhvr>
                                        <p:cTn id="40" dur="1000"/>
                                        <p:tgtEl>
                                          <p:spTgt spid="13">
                                            <p:txEl>
                                              <p:pRg st="5" end="5"/>
                                            </p:txEl>
                                          </p:spTgt>
                                        </p:tgtEl>
                                      </p:cBhvr>
                                    </p:animEffect>
                                    <p:anim calcmode="lin" valueType="num">
                                      <p:cBhvr>
                                        <p:cTn id="41"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Effect transition="in" filter="fade">
                                      <p:cBhvr>
                                        <p:cTn id="45" dur="1000"/>
                                        <p:tgtEl>
                                          <p:spTgt spid="13">
                                            <p:txEl>
                                              <p:pRg st="6" end="6"/>
                                            </p:txEl>
                                          </p:spTgt>
                                        </p:tgtEl>
                                      </p:cBhvr>
                                    </p:animEffect>
                                    <p:anim calcmode="lin" valueType="num">
                                      <p:cBhvr>
                                        <p:cTn id="46"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1387C-F83C-8A4A-8675-C10B2E3B359B}"/>
              </a:ext>
            </a:extLst>
          </p:cNvPr>
          <p:cNvSpPr>
            <a:spLocks noGrp="1"/>
          </p:cNvSpPr>
          <p:nvPr>
            <p:ph type="title"/>
          </p:nvPr>
        </p:nvSpPr>
        <p:spPr>
          <a:xfrm>
            <a:off x="457200" y="111760"/>
            <a:ext cx="8229600" cy="626222"/>
          </a:xfrm>
        </p:spPr>
        <p:txBody>
          <a:bodyPr/>
          <a:lstStyle/>
          <a:p>
            <a:r>
              <a:rPr lang="en-US" sz="2200">
                <a:solidFill>
                  <a:schemeClr val="tx2"/>
                </a:solidFill>
                <a:latin typeface="+mj-lt"/>
                <a:cs typeface="+mj-cs"/>
              </a:rPr>
              <a:t>Billing Feeds</a:t>
            </a:r>
            <a:endParaRPr lang="en-US" sz="2400"/>
          </a:p>
        </p:txBody>
      </p:sp>
      <p:sp>
        <p:nvSpPr>
          <p:cNvPr id="7" name="Content Placeholder 2">
            <a:extLst>
              <a:ext uri="{FF2B5EF4-FFF2-40B4-BE49-F238E27FC236}">
                <a16:creationId xmlns:a16="http://schemas.microsoft.com/office/drawing/2014/main" id="{BE6F2E6E-923A-4B76-9213-0AF25725A41A}"/>
              </a:ext>
            </a:extLst>
          </p:cNvPr>
          <p:cNvSpPr txBox="1">
            <a:spLocks/>
          </p:cNvSpPr>
          <p:nvPr/>
        </p:nvSpPr>
        <p:spPr>
          <a:xfrm>
            <a:off x="287965" y="771733"/>
            <a:ext cx="8568070" cy="314634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chemeClr val="accent3"/>
              </a:buClr>
              <a:buSzPct val="100000"/>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Clr>
                <a:schemeClr val="tx1"/>
              </a:buClr>
              <a:buSzPct val="70000"/>
              <a:buFont typeface="Monaco" pitchFamily="2" charset="77"/>
              <a:buNone/>
              <a:tabLst/>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chemeClr val="tx1"/>
              </a:buClr>
              <a:buSzPct val="90000"/>
              <a:buFont typeface="Arial" panose="020B0604020202020204" pitchFamily="34" charset="0"/>
              <a:buNone/>
              <a:tabLst/>
              <a:defRPr sz="1350" kern="1200">
                <a:solidFill>
                  <a:sysClr val="windowText" lastClr="000000"/>
                </a:solidFill>
                <a:latin typeface="+mn-lt"/>
                <a:ea typeface="+mn-ea"/>
                <a:cs typeface="+mn-cs"/>
              </a:defRPr>
            </a:lvl3pPr>
            <a:lvl4pPr marL="1028700" indent="0" algn="ctr" defTabSz="685800" rtl="0" eaLnBrk="1" latinLnBrk="0" hangingPunct="1">
              <a:lnSpc>
                <a:spcPct val="90000"/>
              </a:lnSpc>
              <a:spcBef>
                <a:spcPts val="375"/>
              </a:spcBef>
              <a:buClr>
                <a:schemeClr val="accent3"/>
              </a:buClr>
              <a:buSzPct val="90000"/>
              <a:buFont typeface="STIXGeneral-Regular" pitchFamily="2"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chemeClr val="accent3"/>
              </a:buClr>
              <a:buSzPct val="90000"/>
              <a:buFont typeface="STIXGeneral-Regular" pitchFamily="2"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1400"/>
              <a:t>Brightspeed Electronic billing feeds are available and may be requested by completing and submitting the Brightspeed Billing Media form including:</a:t>
            </a:r>
          </a:p>
          <a:p>
            <a:pPr marL="285750" indent="-285750">
              <a:spcAft>
                <a:spcPts val="600"/>
              </a:spcAft>
              <a:buFont typeface="Arial" panose="020B0604020202020204" pitchFamily="34" charset="0"/>
              <a:buChar char="•"/>
            </a:pPr>
            <a:r>
              <a:rPr lang="en-US" sz="1400"/>
              <a:t>Billing Data Tapes (BDT) for CABS access billing and Local billing</a:t>
            </a:r>
          </a:p>
          <a:p>
            <a:pPr marL="628650" lvl="1" indent="-285750" algn="l">
              <a:spcAft>
                <a:spcPts val="600"/>
              </a:spcAft>
              <a:buFont typeface="Arial" panose="020B0604020202020204" pitchFamily="34" charset="0"/>
              <a:buChar char="•"/>
            </a:pPr>
            <a:r>
              <a:rPr lang="en-US" sz="1400"/>
              <a:t>Customers will receive a unique file for BDT separate from LUMEN BDT files</a:t>
            </a:r>
          </a:p>
          <a:p>
            <a:pPr marL="628650" lvl="1" indent="-285750" algn="l">
              <a:spcAft>
                <a:spcPts val="1200"/>
              </a:spcAft>
              <a:buFont typeface="Arial" panose="020B0604020202020204" pitchFamily="34" charset="0"/>
              <a:buChar char="•"/>
            </a:pPr>
            <a:r>
              <a:rPr lang="en-US" sz="1400"/>
              <a:t>The new feed will be sent to the existing sites but will add a unique identifier (.BSD) before the date/time stamp to denote Brightspeed to the receiving filename.</a:t>
            </a:r>
          </a:p>
          <a:p>
            <a:pPr marL="285750" indent="-285750">
              <a:spcAft>
                <a:spcPts val="600"/>
              </a:spcAft>
              <a:buFont typeface="Arial" panose="020B0604020202020204" pitchFamily="34" charset="0"/>
              <a:buChar char="•"/>
            </a:pPr>
            <a:r>
              <a:rPr lang="en-US" sz="1400"/>
              <a:t>Customers will continue to receive existing files for </a:t>
            </a:r>
          </a:p>
          <a:p>
            <a:pPr marL="628650" lvl="1" indent="-285750" algn="l">
              <a:spcAft>
                <a:spcPts val="600"/>
              </a:spcAft>
              <a:buFont typeface="Arial" panose="020B0604020202020204" pitchFamily="34" charset="0"/>
              <a:buChar char="•"/>
            </a:pPr>
            <a:r>
              <a:rPr lang="en-US" sz="1400"/>
              <a:t>Daily Usage Files (DUF)</a:t>
            </a:r>
          </a:p>
          <a:p>
            <a:pPr marL="628650" lvl="1" indent="-285750" algn="l">
              <a:spcAft>
                <a:spcPts val="1200"/>
              </a:spcAft>
              <a:buFont typeface="Arial" panose="020B0604020202020204" pitchFamily="34" charset="0"/>
              <a:buChar char="•"/>
            </a:pPr>
            <a:r>
              <a:rPr lang="en-US" sz="1400"/>
              <a:t>Meet Point Billing (MPB)</a:t>
            </a:r>
          </a:p>
          <a:p>
            <a:pPr marL="285750" indent="-285750">
              <a:spcAft>
                <a:spcPts val="1200"/>
              </a:spcAft>
              <a:buFont typeface="Arial" panose="020B0604020202020204" pitchFamily="34" charset="0"/>
              <a:buChar char="•"/>
            </a:pPr>
            <a:r>
              <a:rPr lang="en-US" sz="1400"/>
              <a:t>URL for Billing Media form will be determined at close.</a:t>
            </a:r>
          </a:p>
          <a:p>
            <a:pPr marL="285750" indent="-285750">
              <a:spcAft>
                <a:spcPts val="1200"/>
              </a:spcAft>
              <a:buFont typeface="Arial" panose="020B0604020202020204" pitchFamily="34" charset="0"/>
              <a:buChar char="•"/>
            </a:pPr>
            <a:r>
              <a:rPr lang="en-US" sz="1400"/>
              <a:t>Brightspeed will coordinate all media changes to LUMEN for processing. </a:t>
            </a:r>
          </a:p>
        </p:txBody>
      </p:sp>
    </p:spTree>
    <p:extLst>
      <p:ext uri="{BB962C8B-B14F-4D97-AF65-F5344CB8AC3E}">
        <p14:creationId xmlns:p14="http://schemas.microsoft.com/office/powerpoint/2010/main" val="32961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1000"/>
                                        <p:tgtEl>
                                          <p:spTgt spid="7">
                                            <p:txEl>
                                              <p:pRg st="6" end="6"/>
                                            </p:txEl>
                                          </p:spTgt>
                                        </p:tgtEl>
                                      </p:cBhvr>
                                    </p:animEffect>
                                    <p:anim calcmode="lin" valueType="num">
                                      <p:cBhvr>
                                        <p:cTn id="4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1000"/>
                                        <p:tgtEl>
                                          <p:spTgt spid="7">
                                            <p:txEl>
                                              <p:pRg st="7" end="7"/>
                                            </p:txEl>
                                          </p:spTgt>
                                        </p:tgtEl>
                                      </p:cBhvr>
                                    </p:animEffect>
                                    <p:anim calcmode="lin" valueType="num">
                                      <p:cBhvr>
                                        <p:cTn id="4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Effect transition="in" filter="fade">
                                      <p:cBhvr>
                                        <p:cTn id="55" dur="1000"/>
                                        <p:tgtEl>
                                          <p:spTgt spid="7">
                                            <p:txEl>
                                              <p:pRg st="8" end="8"/>
                                            </p:txEl>
                                          </p:spTgt>
                                        </p:tgtEl>
                                      </p:cBhvr>
                                    </p:animEffect>
                                    <p:anim calcmode="lin" valueType="num">
                                      <p:cBhvr>
                                        <p:cTn id="5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1387C-F83C-8A4A-8675-C10B2E3B359B}"/>
              </a:ext>
            </a:extLst>
          </p:cNvPr>
          <p:cNvSpPr>
            <a:spLocks noGrp="1"/>
          </p:cNvSpPr>
          <p:nvPr>
            <p:ph type="title"/>
          </p:nvPr>
        </p:nvSpPr>
        <p:spPr/>
        <p:txBody>
          <a:bodyPr/>
          <a:lstStyle/>
          <a:p>
            <a:r>
              <a:rPr lang="en-US" sz="2400">
                <a:solidFill>
                  <a:srgbClr val="0075C9"/>
                </a:solidFill>
              </a:rPr>
              <a:t>Questions…..</a:t>
            </a:r>
            <a:br>
              <a:rPr lang="en-US" sz="2400"/>
            </a:br>
            <a:endParaRPr lang="en-US" sz="2400"/>
          </a:p>
        </p:txBody>
      </p:sp>
      <p:pic>
        <p:nvPicPr>
          <p:cNvPr id="5" name="Picture 4">
            <a:extLst>
              <a:ext uri="{FF2B5EF4-FFF2-40B4-BE49-F238E27FC236}">
                <a16:creationId xmlns:a16="http://schemas.microsoft.com/office/drawing/2014/main" id="{B215FBF2-9A37-43C0-9E9B-3CE95EEE4E23}"/>
              </a:ext>
            </a:extLst>
          </p:cNvPr>
          <p:cNvPicPr>
            <a:picLocks noChangeAspect="1"/>
          </p:cNvPicPr>
          <p:nvPr/>
        </p:nvPicPr>
        <p:blipFill>
          <a:blip r:embed="rId2"/>
          <a:stretch>
            <a:fillRect/>
          </a:stretch>
        </p:blipFill>
        <p:spPr>
          <a:xfrm>
            <a:off x="1339684" y="731677"/>
            <a:ext cx="5987213" cy="3188192"/>
          </a:xfrm>
          <a:prstGeom prst="rect">
            <a:avLst/>
          </a:prstGeom>
          <a:ln>
            <a:noFill/>
          </a:ln>
          <a:effectLst>
            <a:softEdge rad="112500"/>
          </a:effectLst>
        </p:spPr>
      </p:pic>
      <p:sp>
        <p:nvSpPr>
          <p:cNvPr id="10" name="TextBox 9">
            <a:extLst>
              <a:ext uri="{FF2B5EF4-FFF2-40B4-BE49-F238E27FC236}">
                <a16:creationId xmlns:a16="http://schemas.microsoft.com/office/drawing/2014/main" id="{6CD2D16D-4250-474D-A371-A9142F4A764F}"/>
              </a:ext>
            </a:extLst>
          </p:cNvPr>
          <p:cNvSpPr txBox="1"/>
          <p:nvPr/>
        </p:nvSpPr>
        <p:spPr>
          <a:xfrm>
            <a:off x="584200" y="203595"/>
            <a:ext cx="4572000" cy="430887"/>
          </a:xfrm>
          <a:prstGeom prst="rect">
            <a:avLst/>
          </a:prstGeom>
          <a:noFill/>
        </p:spPr>
        <p:txBody>
          <a:bodyPr wrap="square">
            <a:spAutoFit/>
          </a:bodyPr>
          <a:lstStyle/>
          <a:p>
            <a:r>
              <a:rPr lang="en-US" sz="2200" b="1">
                <a:solidFill>
                  <a:srgbClr val="0075C9"/>
                </a:solidFill>
              </a:rPr>
              <a:t>Questions…</a:t>
            </a:r>
            <a:endParaRPr lang="en-US" sz="2200" b="1"/>
          </a:p>
        </p:txBody>
      </p:sp>
    </p:spTree>
    <p:extLst>
      <p:ext uri="{BB962C8B-B14F-4D97-AF65-F5344CB8AC3E}">
        <p14:creationId xmlns:p14="http://schemas.microsoft.com/office/powerpoint/2010/main" val="21674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AAE6-4A11-4E6A-A730-61046BB78C6E}"/>
              </a:ext>
            </a:extLst>
          </p:cNvPr>
          <p:cNvSpPr>
            <a:spLocks noGrp="1"/>
          </p:cNvSpPr>
          <p:nvPr>
            <p:ph type="title"/>
          </p:nvPr>
        </p:nvSpPr>
        <p:spPr>
          <a:xfrm>
            <a:off x="457200" y="289560"/>
            <a:ext cx="8229600" cy="626222"/>
          </a:xfrm>
        </p:spPr>
        <p:txBody>
          <a:bodyPr/>
          <a:lstStyle/>
          <a:p>
            <a:r>
              <a:rPr lang="en-US"/>
              <a:t>Our Agenda</a:t>
            </a:r>
          </a:p>
        </p:txBody>
      </p:sp>
      <p:sp>
        <p:nvSpPr>
          <p:cNvPr id="4" name="Text Placeholder 3">
            <a:extLst>
              <a:ext uri="{FF2B5EF4-FFF2-40B4-BE49-F238E27FC236}">
                <a16:creationId xmlns:a16="http://schemas.microsoft.com/office/drawing/2014/main" id="{F5257546-17DD-451C-A483-607495CD688B}"/>
              </a:ext>
            </a:extLst>
          </p:cNvPr>
          <p:cNvSpPr txBox="1">
            <a:spLocks/>
          </p:cNvSpPr>
          <p:nvPr/>
        </p:nvSpPr>
        <p:spPr>
          <a:xfrm>
            <a:off x="847643" y="1094202"/>
            <a:ext cx="8229600" cy="3186852"/>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1800"/>
              </a:spcAft>
            </a:pPr>
            <a:r>
              <a:rPr lang="en-US" sz="2400"/>
              <a:t>About the Brightspeed Transaction</a:t>
            </a:r>
          </a:p>
          <a:p>
            <a:pPr>
              <a:spcBef>
                <a:spcPts val="0"/>
              </a:spcBef>
              <a:spcAft>
                <a:spcPts val="1800"/>
              </a:spcAft>
            </a:pPr>
            <a:r>
              <a:rPr lang="en-US" sz="2400"/>
              <a:t>Calendar of Events</a:t>
            </a:r>
          </a:p>
          <a:p>
            <a:pPr>
              <a:spcBef>
                <a:spcPts val="0"/>
              </a:spcBef>
              <a:spcAft>
                <a:spcPts val="1800"/>
              </a:spcAft>
            </a:pPr>
            <a:r>
              <a:rPr lang="en-US" sz="2400"/>
              <a:t>Ordering</a:t>
            </a:r>
          </a:p>
          <a:p>
            <a:pPr>
              <a:spcBef>
                <a:spcPts val="0"/>
              </a:spcBef>
              <a:spcAft>
                <a:spcPts val="1800"/>
              </a:spcAft>
            </a:pPr>
            <a:r>
              <a:rPr lang="en-US" sz="2400"/>
              <a:t>Data Feeds</a:t>
            </a:r>
          </a:p>
          <a:p>
            <a:pPr>
              <a:spcBef>
                <a:spcPts val="0"/>
              </a:spcBef>
              <a:spcAft>
                <a:spcPts val="1800"/>
              </a:spcAft>
            </a:pPr>
            <a:r>
              <a:rPr lang="en-US" sz="2400"/>
              <a:t>Trouble Administration</a:t>
            </a:r>
          </a:p>
          <a:p>
            <a:pPr>
              <a:spcBef>
                <a:spcPts val="0"/>
              </a:spcBef>
              <a:spcAft>
                <a:spcPts val="1800"/>
              </a:spcAft>
            </a:pPr>
            <a:r>
              <a:rPr lang="en-US" sz="2400"/>
              <a:t>Billing</a:t>
            </a:r>
          </a:p>
          <a:p>
            <a:endParaRPr lang="en-US" sz="2400"/>
          </a:p>
        </p:txBody>
      </p:sp>
    </p:spTree>
    <p:extLst>
      <p:ext uri="{BB962C8B-B14F-4D97-AF65-F5344CB8AC3E}">
        <p14:creationId xmlns:p14="http://schemas.microsoft.com/office/powerpoint/2010/main" val="361380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1387C-F83C-8A4A-8675-C10B2E3B359B}"/>
              </a:ext>
            </a:extLst>
          </p:cNvPr>
          <p:cNvSpPr>
            <a:spLocks noGrp="1"/>
          </p:cNvSpPr>
          <p:nvPr>
            <p:ph type="title"/>
          </p:nvPr>
        </p:nvSpPr>
        <p:spPr>
          <a:xfrm>
            <a:off x="457200" y="159027"/>
            <a:ext cx="8229600" cy="626222"/>
          </a:xfrm>
        </p:spPr>
        <p:txBody>
          <a:bodyPr>
            <a:normAutofit fontScale="90000"/>
          </a:bodyPr>
          <a:lstStyle/>
          <a:p>
            <a:r>
              <a:rPr lang="en-US" sz="2400">
                <a:solidFill>
                  <a:srgbClr val="0075C9"/>
                </a:solidFill>
              </a:rPr>
              <a:t>About the Brightspeed Transaction</a:t>
            </a:r>
            <a:br>
              <a:rPr lang="en-US" sz="2400"/>
            </a:br>
            <a:endParaRPr lang="en-US" sz="2400"/>
          </a:p>
        </p:txBody>
      </p:sp>
      <p:pic>
        <p:nvPicPr>
          <p:cNvPr id="6" name="Picture 5" descr="Map&#10;&#10;Description automatically generated">
            <a:extLst>
              <a:ext uri="{FF2B5EF4-FFF2-40B4-BE49-F238E27FC236}">
                <a16:creationId xmlns:a16="http://schemas.microsoft.com/office/drawing/2014/main" id="{E9AAF20A-5EE9-4F51-9B18-B1D376642A7D}"/>
              </a:ext>
            </a:extLst>
          </p:cNvPr>
          <p:cNvPicPr>
            <a:picLocks noChangeAspect="1"/>
          </p:cNvPicPr>
          <p:nvPr/>
        </p:nvPicPr>
        <p:blipFill rotWithShape="1">
          <a:blip r:embed="rId2"/>
          <a:srcRect l="536" t="8745" r="1193" b="1807"/>
          <a:stretch/>
        </p:blipFill>
        <p:spPr>
          <a:xfrm>
            <a:off x="2571398" y="655454"/>
            <a:ext cx="6505341" cy="3255818"/>
          </a:xfrm>
          <a:prstGeom prst="rect">
            <a:avLst/>
          </a:prstGeom>
        </p:spPr>
      </p:pic>
      <p:sp>
        <p:nvSpPr>
          <p:cNvPr id="17" name="TextBox 16">
            <a:extLst>
              <a:ext uri="{FF2B5EF4-FFF2-40B4-BE49-F238E27FC236}">
                <a16:creationId xmlns:a16="http://schemas.microsoft.com/office/drawing/2014/main" id="{28308927-A1B0-48F9-8C91-7BCD34BEB1C7}"/>
              </a:ext>
            </a:extLst>
          </p:cNvPr>
          <p:cNvSpPr txBox="1"/>
          <p:nvPr/>
        </p:nvSpPr>
        <p:spPr>
          <a:xfrm>
            <a:off x="84673" y="670920"/>
            <a:ext cx="2649585" cy="2677656"/>
          </a:xfrm>
          <a:prstGeom prst="rect">
            <a:avLst/>
          </a:prstGeom>
          <a:noFill/>
        </p:spPr>
        <p:txBody>
          <a:bodyPr wrap="square">
            <a:spAutoFit/>
          </a:bodyPr>
          <a:lstStyle/>
          <a:p>
            <a:pPr marL="0" indent="0" algn="ctr">
              <a:buNone/>
            </a:pPr>
            <a:r>
              <a:rPr lang="en-US" sz="1200"/>
              <a:t>Brightspeed has reached an agreement to acquire Lumen’s Incumbent Local Exchange Carrier (ILEC) entities that provide services to residential, commercial and wholesale customers in Alabama, Arkansas, Georgia, Illinois, Indiana, Kansas, Louisiana, Michigan, Mississippi, Missouri, New Jersey, North Carolina, Ohio, Oklahoma, Pennsylvania, South Carolina, Tennessee, Texas, Virginia and Wisconsin.</a:t>
            </a:r>
          </a:p>
          <a:p>
            <a:pPr marL="0" indent="0" algn="ctr">
              <a:buNone/>
            </a:pPr>
            <a:endParaRPr lang="en-US" sz="1200"/>
          </a:p>
        </p:txBody>
      </p:sp>
      <p:sp>
        <p:nvSpPr>
          <p:cNvPr id="2" name="TextBox 1">
            <a:extLst>
              <a:ext uri="{FF2B5EF4-FFF2-40B4-BE49-F238E27FC236}">
                <a16:creationId xmlns:a16="http://schemas.microsoft.com/office/drawing/2014/main" id="{11279546-43B7-42B0-A88C-C3429025687D}"/>
              </a:ext>
            </a:extLst>
          </p:cNvPr>
          <p:cNvSpPr txBox="1"/>
          <p:nvPr/>
        </p:nvSpPr>
        <p:spPr>
          <a:xfrm>
            <a:off x="2897119" y="1079782"/>
            <a:ext cx="825500" cy="152446"/>
          </a:xfrm>
          <a:prstGeom prst="rect">
            <a:avLst/>
          </a:prstGeom>
          <a:solidFill>
            <a:schemeClr val="bg1"/>
          </a:solidFill>
          <a:ln>
            <a:solidFill>
              <a:schemeClr val="bg1"/>
            </a:solidFill>
          </a:ln>
        </p:spPr>
        <p:txBody>
          <a:bodyPr vert="horz" wrap="none" lIns="91440" tIns="45720" rIns="91440" bIns="45720" rtlCol="0" anchor="b">
            <a:noAutofit/>
          </a:bodyPr>
          <a:lstStyle/>
          <a:p>
            <a:pPr algn="l"/>
            <a:endParaRPr lang="en-US"/>
          </a:p>
        </p:txBody>
      </p:sp>
      <p:sp>
        <p:nvSpPr>
          <p:cNvPr id="4" name="TextBox 3">
            <a:extLst>
              <a:ext uri="{FF2B5EF4-FFF2-40B4-BE49-F238E27FC236}">
                <a16:creationId xmlns:a16="http://schemas.microsoft.com/office/drawing/2014/main" id="{ABA628D9-F56D-4A66-AFF2-B68B2B1D42B0}"/>
              </a:ext>
            </a:extLst>
          </p:cNvPr>
          <p:cNvSpPr txBox="1"/>
          <p:nvPr/>
        </p:nvSpPr>
        <p:spPr>
          <a:xfrm>
            <a:off x="4572000" y="463550"/>
            <a:ext cx="914400" cy="914400"/>
          </a:xfrm>
          <a:prstGeom prst="rect">
            <a:avLst/>
          </a:prstGeom>
        </p:spPr>
        <p:txBody>
          <a:bodyPr vert="horz" wrap="none" lIns="91440" tIns="45720" rIns="91440" bIns="45720" rtlCol="0" anchor="b">
            <a:noAutofit/>
          </a:bodyPr>
          <a:lstStyle/>
          <a:p>
            <a:pPr algn="l"/>
            <a:endParaRPr lang="en-US"/>
          </a:p>
        </p:txBody>
      </p:sp>
      <p:sp>
        <p:nvSpPr>
          <p:cNvPr id="7" name="TextBox 6">
            <a:extLst>
              <a:ext uri="{FF2B5EF4-FFF2-40B4-BE49-F238E27FC236}">
                <a16:creationId xmlns:a16="http://schemas.microsoft.com/office/drawing/2014/main" id="{D2CA7B76-629E-4680-B68B-C4D1ACDDCD2F}"/>
              </a:ext>
            </a:extLst>
          </p:cNvPr>
          <p:cNvSpPr txBox="1"/>
          <p:nvPr/>
        </p:nvSpPr>
        <p:spPr>
          <a:xfrm>
            <a:off x="3714750" y="4641850"/>
            <a:ext cx="914400" cy="914400"/>
          </a:xfrm>
          <a:prstGeom prst="rect">
            <a:avLst/>
          </a:prstGeom>
        </p:spPr>
        <p:txBody>
          <a:bodyPr vert="horz" wrap="none" lIns="91440" tIns="45720" rIns="91440" bIns="45720" rtlCol="0" anchor="b">
            <a:noAutofit/>
          </a:bodyPr>
          <a:lstStyle/>
          <a:p>
            <a:pPr algn="l"/>
            <a:endParaRPr lang="en-US"/>
          </a:p>
        </p:txBody>
      </p:sp>
      <p:sp>
        <p:nvSpPr>
          <p:cNvPr id="11" name="TextBox 10">
            <a:extLst>
              <a:ext uri="{FF2B5EF4-FFF2-40B4-BE49-F238E27FC236}">
                <a16:creationId xmlns:a16="http://schemas.microsoft.com/office/drawing/2014/main" id="{FEE61122-9ABE-4176-93E1-CFDFCEF06BA3}"/>
              </a:ext>
            </a:extLst>
          </p:cNvPr>
          <p:cNvSpPr txBox="1"/>
          <p:nvPr/>
        </p:nvSpPr>
        <p:spPr>
          <a:xfrm>
            <a:off x="2889250" y="2521935"/>
            <a:ext cx="825500" cy="152446"/>
          </a:xfrm>
          <a:prstGeom prst="rect">
            <a:avLst/>
          </a:prstGeom>
          <a:solidFill>
            <a:schemeClr val="bg1"/>
          </a:solidFill>
          <a:ln>
            <a:solidFill>
              <a:schemeClr val="bg1"/>
            </a:solidFill>
          </a:ln>
        </p:spPr>
        <p:txBody>
          <a:bodyPr vert="horz" wrap="none" lIns="91440" tIns="45720" rIns="91440" bIns="45720" rtlCol="0" anchor="b">
            <a:noAutofit/>
          </a:bodyPr>
          <a:lstStyle/>
          <a:p>
            <a:pPr algn="l"/>
            <a:endParaRPr lang="en-US"/>
          </a:p>
        </p:txBody>
      </p:sp>
    </p:spTree>
    <p:extLst>
      <p:ext uri="{BB962C8B-B14F-4D97-AF65-F5344CB8AC3E}">
        <p14:creationId xmlns:p14="http://schemas.microsoft.com/office/powerpoint/2010/main" val="379208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C9D6-9191-8B45-85E6-DAFB0BFF1EBC}"/>
              </a:ext>
            </a:extLst>
          </p:cNvPr>
          <p:cNvSpPr>
            <a:spLocks noGrp="1"/>
          </p:cNvSpPr>
          <p:nvPr>
            <p:ph type="title"/>
          </p:nvPr>
        </p:nvSpPr>
        <p:spPr/>
        <p:txBody>
          <a:bodyPr/>
          <a:lstStyle/>
          <a:p>
            <a:r>
              <a:rPr lang="en-US"/>
              <a:t>Calendar of Events</a:t>
            </a:r>
          </a:p>
        </p:txBody>
      </p:sp>
      <p:sp>
        <p:nvSpPr>
          <p:cNvPr id="3" name="Slide Number Placeholder 5">
            <a:extLst>
              <a:ext uri="{FF2B5EF4-FFF2-40B4-BE49-F238E27FC236}">
                <a16:creationId xmlns:a16="http://schemas.microsoft.com/office/drawing/2014/main" id="{684D76CB-9E74-D44C-B685-CE09BB61CB3E}"/>
              </a:ext>
            </a:extLst>
          </p:cNvPr>
          <p:cNvSpPr>
            <a:spLocks noGrp="1"/>
          </p:cNvSpPr>
          <p:nvPr>
            <p:ph type="sldNum" sz="quarter" idx="4"/>
          </p:nvPr>
        </p:nvSpPr>
        <p:spPr>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4</a:t>
            </a:fld>
            <a:endParaRPr lang="en-US"/>
          </a:p>
        </p:txBody>
      </p:sp>
    </p:spTree>
    <p:extLst>
      <p:ext uri="{BB962C8B-B14F-4D97-AF65-F5344CB8AC3E}">
        <p14:creationId xmlns:p14="http://schemas.microsoft.com/office/powerpoint/2010/main" val="380287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AAE6-4A11-4E6A-A730-61046BB78C6E}"/>
              </a:ext>
            </a:extLst>
          </p:cNvPr>
          <p:cNvSpPr>
            <a:spLocks noGrp="1"/>
          </p:cNvSpPr>
          <p:nvPr>
            <p:ph type="title"/>
          </p:nvPr>
        </p:nvSpPr>
        <p:spPr>
          <a:xfrm>
            <a:off x="214745" y="-70658"/>
            <a:ext cx="8229600" cy="626222"/>
          </a:xfrm>
        </p:spPr>
        <p:txBody>
          <a:bodyPr/>
          <a:lstStyle/>
          <a:p>
            <a:r>
              <a:rPr lang="en-US">
                <a:solidFill>
                  <a:schemeClr val="tx2"/>
                </a:solidFill>
              </a:rPr>
              <a:t>Calendar of Events </a:t>
            </a:r>
            <a:r>
              <a:rPr lang="en-US" sz="1400" b="0">
                <a:solidFill>
                  <a:schemeClr val="tx2"/>
                </a:solidFill>
              </a:rPr>
              <a:t>(</a:t>
            </a:r>
            <a:r>
              <a:rPr lang="en-US" sz="1400" b="0" err="1">
                <a:solidFill>
                  <a:schemeClr val="tx2"/>
                </a:solidFill>
              </a:rPr>
              <a:t>cont</a:t>
            </a:r>
            <a:r>
              <a:rPr lang="en-US" sz="1400" b="0">
                <a:solidFill>
                  <a:schemeClr val="tx2"/>
                </a:solidFill>
              </a:rPr>
              <a:t>…)</a:t>
            </a:r>
            <a:endParaRPr lang="en-US" b="0">
              <a:solidFill>
                <a:schemeClr val="tx2"/>
              </a:solidFill>
            </a:endParaRPr>
          </a:p>
        </p:txBody>
      </p:sp>
      <p:graphicFrame>
        <p:nvGraphicFramePr>
          <p:cNvPr id="7" name="Table 6">
            <a:extLst>
              <a:ext uri="{FF2B5EF4-FFF2-40B4-BE49-F238E27FC236}">
                <a16:creationId xmlns:a16="http://schemas.microsoft.com/office/drawing/2014/main" id="{CB78C624-6604-486B-8522-B222B169F009}"/>
              </a:ext>
            </a:extLst>
          </p:cNvPr>
          <p:cNvGraphicFramePr>
            <a:graphicFrameLocks/>
          </p:cNvGraphicFramePr>
          <p:nvPr>
            <p:extLst>
              <p:ext uri="{D42A27DB-BD31-4B8C-83A1-F6EECF244321}">
                <p14:modId xmlns:p14="http://schemas.microsoft.com/office/powerpoint/2010/main" val="4054111905"/>
              </p:ext>
            </p:extLst>
          </p:nvPr>
        </p:nvGraphicFramePr>
        <p:xfrm>
          <a:off x="273947" y="422850"/>
          <a:ext cx="8750784" cy="1929656"/>
        </p:xfrm>
        <a:graphic>
          <a:graphicData uri="http://schemas.openxmlformats.org/drawingml/2006/table">
            <a:tbl>
              <a:tblPr firstRow="1" bandRow="1">
                <a:tableStyleId>{5C22544A-7EE6-4342-B048-85BDC9FD1C3A}</a:tableStyleId>
              </a:tblPr>
              <a:tblGrid>
                <a:gridCol w="1250112">
                  <a:extLst>
                    <a:ext uri="{9D8B030D-6E8A-4147-A177-3AD203B41FA5}">
                      <a16:colId xmlns:a16="http://schemas.microsoft.com/office/drawing/2014/main" val="3601602830"/>
                    </a:ext>
                  </a:extLst>
                </a:gridCol>
                <a:gridCol w="1250112">
                  <a:extLst>
                    <a:ext uri="{9D8B030D-6E8A-4147-A177-3AD203B41FA5}">
                      <a16:colId xmlns:a16="http://schemas.microsoft.com/office/drawing/2014/main" val="2798075496"/>
                    </a:ext>
                  </a:extLst>
                </a:gridCol>
                <a:gridCol w="1250112">
                  <a:extLst>
                    <a:ext uri="{9D8B030D-6E8A-4147-A177-3AD203B41FA5}">
                      <a16:colId xmlns:a16="http://schemas.microsoft.com/office/drawing/2014/main" val="2064396269"/>
                    </a:ext>
                  </a:extLst>
                </a:gridCol>
                <a:gridCol w="1250112">
                  <a:extLst>
                    <a:ext uri="{9D8B030D-6E8A-4147-A177-3AD203B41FA5}">
                      <a16:colId xmlns:a16="http://schemas.microsoft.com/office/drawing/2014/main" val="950322366"/>
                    </a:ext>
                  </a:extLst>
                </a:gridCol>
                <a:gridCol w="1250112">
                  <a:extLst>
                    <a:ext uri="{9D8B030D-6E8A-4147-A177-3AD203B41FA5}">
                      <a16:colId xmlns:a16="http://schemas.microsoft.com/office/drawing/2014/main" val="2872792035"/>
                    </a:ext>
                  </a:extLst>
                </a:gridCol>
                <a:gridCol w="1250112">
                  <a:extLst>
                    <a:ext uri="{9D8B030D-6E8A-4147-A177-3AD203B41FA5}">
                      <a16:colId xmlns:a16="http://schemas.microsoft.com/office/drawing/2014/main" val="1786585753"/>
                    </a:ext>
                  </a:extLst>
                </a:gridCol>
                <a:gridCol w="1250112">
                  <a:extLst>
                    <a:ext uri="{9D8B030D-6E8A-4147-A177-3AD203B41FA5}">
                      <a16:colId xmlns:a16="http://schemas.microsoft.com/office/drawing/2014/main" val="2772731961"/>
                    </a:ext>
                  </a:extLst>
                </a:gridCol>
              </a:tblGrid>
              <a:tr h="229850">
                <a:tc gridSpan="7">
                  <a:txBody>
                    <a:bodyPr/>
                    <a:lstStyle/>
                    <a:p>
                      <a:pPr algn="ctr"/>
                      <a:r>
                        <a:rPr lang="en-US" sz="1100"/>
                        <a:t>June 2022</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0480462"/>
                  </a:ext>
                </a:extLst>
              </a:tr>
              <a:tr h="223090">
                <a:tc>
                  <a:txBody>
                    <a:bodyPr/>
                    <a:lstStyle/>
                    <a:p>
                      <a:pPr algn="ctr"/>
                      <a:r>
                        <a:rPr lang="en-US" sz="1050"/>
                        <a:t>SUNDAY</a:t>
                      </a:r>
                    </a:p>
                  </a:txBody>
                  <a:tcPr>
                    <a:solidFill>
                      <a:schemeClr val="tx2">
                        <a:lumMod val="60000"/>
                        <a:lumOff val="40000"/>
                      </a:schemeClr>
                    </a:solidFill>
                  </a:tcPr>
                </a:tc>
                <a:tc>
                  <a:txBody>
                    <a:bodyPr/>
                    <a:lstStyle/>
                    <a:p>
                      <a:pPr algn="ctr"/>
                      <a:r>
                        <a:rPr lang="en-US" sz="1050"/>
                        <a:t>MONDAY</a:t>
                      </a:r>
                    </a:p>
                  </a:txBody>
                  <a:tcPr>
                    <a:solidFill>
                      <a:schemeClr val="tx2">
                        <a:lumMod val="60000"/>
                        <a:lumOff val="40000"/>
                      </a:schemeClr>
                    </a:solidFill>
                  </a:tcPr>
                </a:tc>
                <a:tc>
                  <a:txBody>
                    <a:bodyPr/>
                    <a:lstStyle/>
                    <a:p>
                      <a:pPr algn="ctr"/>
                      <a:r>
                        <a:rPr lang="en-US" sz="1050"/>
                        <a:t>TUESDAY</a:t>
                      </a:r>
                    </a:p>
                  </a:txBody>
                  <a:tcPr>
                    <a:solidFill>
                      <a:schemeClr val="tx2">
                        <a:lumMod val="60000"/>
                        <a:lumOff val="40000"/>
                      </a:schemeClr>
                    </a:solidFill>
                  </a:tcPr>
                </a:tc>
                <a:tc>
                  <a:txBody>
                    <a:bodyPr/>
                    <a:lstStyle/>
                    <a:p>
                      <a:pPr algn="ctr"/>
                      <a:r>
                        <a:rPr lang="en-US" sz="1050"/>
                        <a:t>WEDNESDAY</a:t>
                      </a:r>
                    </a:p>
                  </a:txBody>
                  <a:tcPr>
                    <a:solidFill>
                      <a:schemeClr val="tx2">
                        <a:lumMod val="60000"/>
                        <a:lumOff val="40000"/>
                      </a:schemeClr>
                    </a:solidFill>
                  </a:tcPr>
                </a:tc>
                <a:tc>
                  <a:txBody>
                    <a:bodyPr/>
                    <a:lstStyle/>
                    <a:p>
                      <a:pPr algn="ctr"/>
                      <a:r>
                        <a:rPr lang="en-US" sz="1050"/>
                        <a:t>THURSDAY</a:t>
                      </a:r>
                    </a:p>
                  </a:txBody>
                  <a:tcPr>
                    <a:solidFill>
                      <a:schemeClr val="tx2">
                        <a:lumMod val="60000"/>
                        <a:lumOff val="40000"/>
                      </a:schemeClr>
                    </a:solidFill>
                  </a:tcPr>
                </a:tc>
                <a:tc>
                  <a:txBody>
                    <a:bodyPr/>
                    <a:lstStyle/>
                    <a:p>
                      <a:pPr algn="ctr"/>
                      <a:r>
                        <a:rPr lang="en-US" sz="1050"/>
                        <a:t>FRIDAY</a:t>
                      </a:r>
                    </a:p>
                  </a:txBody>
                  <a:tcPr>
                    <a:solidFill>
                      <a:schemeClr val="tx2">
                        <a:lumMod val="60000"/>
                        <a:lumOff val="40000"/>
                      </a:schemeClr>
                    </a:solidFill>
                  </a:tcPr>
                </a:tc>
                <a:tc>
                  <a:txBody>
                    <a:bodyPr/>
                    <a:lstStyle/>
                    <a:p>
                      <a:pPr algn="ctr"/>
                      <a:r>
                        <a:rPr lang="en-US" sz="1050"/>
                        <a:t>SATURDAY</a:t>
                      </a:r>
                    </a:p>
                  </a:txBody>
                  <a:tcPr>
                    <a:solidFill>
                      <a:schemeClr val="tx2">
                        <a:lumMod val="60000"/>
                        <a:lumOff val="40000"/>
                      </a:schemeClr>
                    </a:solidFill>
                  </a:tcPr>
                </a:tc>
                <a:extLst>
                  <a:ext uri="{0D108BD9-81ED-4DB2-BD59-A6C34878D82A}">
                    <a16:rowId xmlns:a16="http://schemas.microsoft.com/office/drawing/2014/main" val="380691251"/>
                  </a:ext>
                </a:extLst>
              </a:tr>
              <a:tr h="365056">
                <a:tc>
                  <a:txBody>
                    <a:bodyPr/>
                    <a:lstStyle/>
                    <a:p>
                      <a:endParaRPr lang="en-US" sz="700"/>
                    </a:p>
                  </a:txBody>
                  <a:tcPr/>
                </a:tc>
                <a:tc>
                  <a:txBody>
                    <a:bodyPr/>
                    <a:lstStyle/>
                    <a:p>
                      <a:endParaRPr lang="en-US" sz="700"/>
                    </a:p>
                  </a:txBody>
                  <a:tcPr/>
                </a:tc>
                <a:tc>
                  <a:txBody>
                    <a:bodyPr/>
                    <a:lstStyle/>
                    <a:p>
                      <a:endParaRPr lang="en-US" sz="700"/>
                    </a:p>
                  </a:txBody>
                  <a:tcPr/>
                </a:tc>
                <a:tc>
                  <a:txBody>
                    <a:bodyPr/>
                    <a:lstStyle/>
                    <a:p>
                      <a:r>
                        <a:rPr lang="en-US" sz="700"/>
                        <a:t>1</a:t>
                      </a:r>
                      <a:endParaRPr lang="en-US"/>
                    </a:p>
                  </a:txBody>
                  <a:tcPr/>
                </a:tc>
                <a:tc>
                  <a:txBody>
                    <a:bodyPr/>
                    <a:lstStyle/>
                    <a:p>
                      <a:r>
                        <a:rPr lang="en-US" sz="700"/>
                        <a:t>2</a:t>
                      </a:r>
                    </a:p>
                  </a:txBody>
                  <a:tcPr/>
                </a:tc>
                <a:tc>
                  <a:txBody>
                    <a:bodyPr/>
                    <a:lstStyle/>
                    <a:p>
                      <a:r>
                        <a:rPr lang="en-US" sz="700"/>
                        <a:t>3</a:t>
                      </a:r>
                    </a:p>
                  </a:txBody>
                  <a:tcPr/>
                </a:tc>
                <a:tc>
                  <a:txBody>
                    <a:bodyPr/>
                    <a:lstStyle/>
                    <a:p>
                      <a:r>
                        <a:rPr lang="en-US" sz="700"/>
                        <a:t>4</a:t>
                      </a:r>
                    </a:p>
                  </a:txBody>
                  <a:tcPr/>
                </a:tc>
                <a:extLst>
                  <a:ext uri="{0D108BD9-81ED-4DB2-BD59-A6C34878D82A}">
                    <a16:rowId xmlns:a16="http://schemas.microsoft.com/office/drawing/2014/main" val="386658340"/>
                  </a:ext>
                </a:extLst>
              </a:tr>
              <a:tr h="175767">
                <a:tc>
                  <a:txBody>
                    <a:bodyPr/>
                    <a:lstStyle/>
                    <a:p>
                      <a:r>
                        <a:rPr lang="en-US" sz="700"/>
                        <a:t>5</a:t>
                      </a:r>
                    </a:p>
                  </a:txBody>
                  <a:tcPr/>
                </a:tc>
                <a:tc>
                  <a:txBody>
                    <a:bodyPr/>
                    <a:lstStyle/>
                    <a:p>
                      <a:r>
                        <a:rPr lang="en-US" sz="700"/>
                        <a:t>6</a:t>
                      </a:r>
                    </a:p>
                  </a:txBody>
                  <a:tcPr/>
                </a:tc>
                <a:tc>
                  <a:txBody>
                    <a:bodyPr/>
                    <a:lstStyle/>
                    <a:p>
                      <a:r>
                        <a:rPr lang="en-US" sz="700"/>
                        <a:t>7</a:t>
                      </a:r>
                    </a:p>
                  </a:txBody>
                  <a:tcPr/>
                </a:tc>
                <a:tc>
                  <a:txBody>
                    <a:bodyPr/>
                    <a:lstStyle/>
                    <a:p>
                      <a:r>
                        <a:rPr lang="en-US" sz="700"/>
                        <a:t>8</a:t>
                      </a:r>
                    </a:p>
                  </a:txBody>
                  <a:tcPr/>
                </a:tc>
                <a:tc>
                  <a:txBody>
                    <a:bodyPr/>
                    <a:lstStyle/>
                    <a:p>
                      <a:r>
                        <a:rPr lang="en-US" sz="700"/>
                        <a:t>9</a:t>
                      </a:r>
                    </a:p>
                  </a:txBody>
                  <a:tcPr/>
                </a:tc>
                <a:tc>
                  <a:txBody>
                    <a:bodyPr/>
                    <a:lstStyle/>
                    <a:p>
                      <a:r>
                        <a:rPr lang="en-US" sz="700"/>
                        <a:t>10</a:t>
                      </a:r>
                    </a:p>
                  </a:txBody>
                  <a:tcPr/>
                </a:tc>
                <a:tc>
                  <a:txBody>
                    <a:bodyPr/>
                    <a:lstStyle/>
                    <a:p>
                      <a:r>
                        <a:rPr lang="en-US" sz="700"/>
                        <a:t>11</a:t>
                      </a:r>
                    </a:p>
                  </a:txBody>
                  <a:tcPr/>
                </a:tc>
                <a:extLst>
                  <a:ext uri="{0D108BD9-81ED-4DB2-BD59-A6C34878D82A}">
                    <a16:rowId xmlns:a16="http://schemas.microsoft.com/office/drawing/2014/main" val="1211639408"/>
                  </a:ext>
                </a:extLst>
              </a:tr>
              <a:tr h="175767">
                <a:tc>
                  <a:txBody>
                    <a:bodyPr/>
                    <a:lstStyle/>
                    <a:p>
                      <a:r>
                        <a:rPr lang="en-US" sz="700"/>
                        <a:t>12</a:t>
                      </a:r>
                    </a:p>
                  </a:txBody>
                  <a:tcPr/>
                </a:tc>
                <a:tc>
                  <a:txBody>
                    <a:bodyPr/>
                    <a:lstStyle/>
                    <a:p>
                      <a:r>
                        <a:rPr lang="en-US" sz="700"/>
                        <a:t>13</a:t>
                      </a:r>
                    </a:p>
                  </a:txBody>
                  <a:tcPr/>
                </a:tc>
                <a:tc>
                  <a:txBody>
                    <a:bodyPr/>
                    <a:lstStyle/>
                    <a:p>
                      <a:r>
                        <a:rPr lang="en-US" sz="700"/>
                        <a:t>14</a:t>
                      </a:r>
                    </a:p>
                  </a:txBody>
                  <a:tcPr/>
                </a:tc>
                <a:tc>
                  <a:txBody>
                    <a:bodyPr/>
                    <a:lstStyle/>
                    <a:p>
                      <a:r>
                        <a:rPr lang="en-US" sz="700"/>
                        <a:t>15</a:t>
                      </a:r>
                    </a:p>
                  </a:txBody>
                  <a:tcPr/>
                </a:tc>
                <a:tc>
                  <a:txBody>
                    <a:bodyPr/>
                    <a:lstStyle/>
                    <a:p>
                      <a:r>
                        <a:rPr lang="en-US" sz="700"/>
                        <a:t>16</a:t>
                      </a:r>
                    </a:p>
                  </a:txBody>
                  <a:tcPr/>
                </a:tc>
                <a:tc>
                  <a:txBody>
                    <a:bodyPr/>
                    <a:lstStyle/>
                    <a:p>
                      <a:r>
                        <a:rPr lang="en-US" sz="700"/>
                        <a:t>17</a:t>
                      </a:r>
                    </a:p>
                  </a:txBody>
                  <a:tcPr/>
                </a:tc>
                <a:tc>
                  <a:txBody>
                    <a:bodyPr/>
                    <a:lstStyle/>
                    <a:p>
                      <a:r>
                        <a:rPr lang="en-US" sz="700"/>
                        <a:t>18</a:t>
                      </a:r>
                    </a:p>
                  </a:txBody>
                  <a:tcPr/>
                </a:tc>
                <a:extLst>
                  <a:ext uri="{0D108BD9-81ED-4DB2-BD59-A6C34878D82A}">
                    <a16:rowId xmlns:a16="http://schemas.microsoft.com/office/drawing/2014/main" val="1316869503"/>
                  </a:ext>
                </a:extLst>
              </a:tr>
              <a:tr h="459700">
                <a:tc>
                  <a:txBody>
                    <a:bodyPr/>
                    <a:lstStyle/>
                    <a:p>
                      <a:r>
                        <a:rPr lang="en-US" sz="700"/>
                        <a:t>19</a:t>
                      </a:r>
                    </a:p>
                  </a:txBody>
                  <a:tcPr/>
                </a:tc>
                <a:tc>
                  <a:txBody>
                    <a:bodyPr/>
                    <a:lstStyle/>
                    <a:p>
                      <a:r>
                        <a:rPr lang="en-US" sz="700"/>
                        <a:t>20</a:t>
                      </a:r>
                    </a:p>
                    <a:p>
                      <a:r>
                        <a:rPr lang="en-US" sz="700"/>
                        <a:t>Customer Communication Package distributed</a:t>
                      </a:r>
                    </a:p>
                  </a:txBody>
                  <a:tcPr/>
                </a:tc>
                <a:tc>
                  <a:txBody>
                    <a:bodyPr/>
                    <a:lstStyle/>
                    <a:p>
                      <a:r>
                        <a:rPr lang="en-US" sz="700"/>
                        <a:t>21</a:t>
                      </a:r>
                    </a:p>
                  </a:txBody>
                  <a:tcPr/>
                </a:tc>
                <a:tc>
                  <a:txBody>
                    <a:bodyPr/>
                    <a:lstStyle/>
                    <a:p>
                      <a:r>
                        <a:rPr lang="en-US" sz="70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t>23</a:t>
                      </a:r>
                    </a:p>
                    <a:p>
                      <a:pPr marL="0" marR="0" lvl="0" indent="0" algn="l" rtl="0" eaLnBrk="1" fontAlgn="auto" latinLnBrk="0" hangingPunct="1">
                        <a:lnSpc>
                          <a:spcPct val="100000"/>
                        </a:lnSpc>
                        <a:spcBef>
                          <a:spcPts val="0"/>
                        </a:spcBef>
                        <a:spcAft>
                          <a:spcPts val="0"/>
                        </a:spcAft>
                        <a:buClrTx/>
                        <a:buSzTx/>
                        <a:buFontTx/>
                        <a:buNone/>
                      </a:pPr>
                      <a:r>
                        <a:rPr lang="en-US" sz="700"/>
                        <a:t> </a:t>
                      </a:r>
                    </a:p>
                  </a:txBody>
                  <a:tcPr/>
                </a:tc>
                <a:tc>
                  <a:txBody>
                    <a:bodyPr/>
                    <a:lstStyle/>
                    <a:p>
                      <a:r>
                        <a:rPr lang="en-US" sz="700"/>
                        <a:t>24</a:t>
                      </a:r>
                    </a:p>
                  </a:txBody>
                  <a:tcPr/>
                </a:tc>
                <a:tc>
                  <a:txBody>
                    <a:bodyPr/>
                    <a:lstStyle/>
                    <a:p>
                      <a:r>
                        <a:rPr lang="en-US" sz="700"/>
                        <a:t>25</a:t>
                      </a:r>
                    </a:p>
                  </a:txBody>
                  <a:tcPr/>
                </a:tc>
                <a:extLst>
                  <a:ext uri="{0D108BD9-81ED-4DB2-BD59-A6C34878D82A}">
                    <a16:rowId xmlns:a16="http://schemas.microsoft.com/office/drawing/2014/main" val="3693756101"/>
                  </a:ext>
                </a:extLst>
              </a:tr>
              <a:tr h="175236">
                <a:tc>
                  <a:txBody>
                    <a:bodyPr/>
                    <a:lstStyle/>
                    <a:p>
                      <a:r>
                        <a:rPr lang="en-US" sz="700"/>
                        <a:t>26</a:t>
                      </a:r>
                    </a:p>
                  </a:txBody>
                  <a:tcPr/>
                </a:tc>
                <a:tc>
                  <a:txBody>
                    <a:bodyPr/>
                    <a:lstStyle/>
                    <a:p>
                      <a:r>
                        <a:rPr lang="en-US" sz="700"/>
                        <a:t>27</a:t>
                      </a:r>
                    </a:p>
                  </a:txBody>
                  <a:tcPr/>
                </a:tc>
                <a:tc>
                  <a:txBody>
                    <a:bodyPr/>
                    <a:lstStyle/>
                    <a:p>
                      <a:r>
                        <a:rPr lang="en-US" sz="700"/>
                        <a:t>28</a:t>
                      </a:r>
                    </a:p>
                  </a:txBody>
                  <a:tcPr/>
                </a:tc>
                <a:tc>
                  <a:txBody>
                    <a:bodyPr/>
                    <a:lstStyle/>
                    <a:p>
                      <a:r>
                        <a:rPr lang="en-US" sz="700"/>
                        <a:t>29</a:t>
                      </a:r>
                    </a:p>
                  </a:txBody>
                  <a:tcPr/>
                </a:tc>
                <a:tc>
                  <a:txBody>
                    <a:bodyPr/>
                    <a:lstStyle/>
                    <a:p>
                      <a:r>
                        <a:rPr lang="en-US" sz="700"/>
                        <a:t>30</a:t>
                      </a:r>
                    </a:p>
                  </a:txBody>
                  <a:tcPr/>
                </a:tc>
                <a:tc>
                  <a:txBody>
                    <a:bodyPr/>
                    <a:lstStyle/>
                    <a:p>
                      <a:endParaRPr lang="en-US" sz="700"/>
                    </a:p>
                  </a:txBody>
                  <a:tcPr/>
                </a:tc>
                <a:tc>
                  <a:txBody>
                    <a:bodyPr/>
                    <a:lstStyle/>
                    <a:p>
                      <a:endParaRPr lang="en-US" sz="700"/>
                    </a:p>
                  </a:txBody>
                  <a:tcPr/>
                </a:tc>
                <a:extLst>
                  <a:ext uri="{0D108BD9-81ED-4DB2-BD59-A6C34878D82A}">
                    <a16:rowId xmlns:a16="http://schemas.microsoft.com/office/drawing/2014/main" val="3714196975"/>
                  </a:ext>
                </a:extLst>
              </a:tr>
            </a:tbl>
          </a:graphicData>
        </a:graphic>
      </p:graphicFrame>
      <p:graphicFrame>
        <p:nvGraphicFramePr>
          <p:cNvPr id="8" name="Table 6">
            <a:extLst>
              <a:ext uri="{FF2B5EF4-FFF2-40B4-BE49-F238E27FC236}">
                <a16:creationId xmlns:a16="http://schemas.microsoft.com/office/drawing/2014/main" id="{82033DD9-40AE-44A7-B3C1-279B3F48DEEF}"/>
              </a:ext>
            </a:extLst>
          </p:cNvPr>
          <p:cNvGraphicFramePr>
            <a:graphicFrameLocks/>
          </p:cNvGraphicFramePr>
          <p:nvPr>
            <p:extLst>
              <p:ext uri="{D42A27DB-BD31-4B8C-83A1-F6EECF244321}">
                <p14:modId xmlns:p14="http://schemas.microsoft.com/office/powerpoint/2010/main" val="2392991410"/>
              </p:ext>
            </p:extLst>
          </p:nvPr>
        </p:nvGraphicFramePr>
        <p:xfrm>
          <a:off x="273947" y="2571749"/>
          <a:ext cx="8750784" cy="2445522"/>
        </p:xfrm>
        <a:graphic>
          <a:graphicData uri="http://schemas.openxmlformats.org/drawingml/2006/table">
            <a:tbl>
              <a:tblPr firstRow="1" bandRow="1">
                <a:tableStyleId>{5C22544A-7EE6-4342-B048-85BDC9FD1C3A}</a:tableStyleId>
              </a:tblPr>
              <a:tblGrid>
                <a:gridCol w="1250112">
                  <a:extLst>
                    <a:ext uri="{9D8B030D-6E8A-4147-A177-3AD203B41FA5}">
                      <a16:colId xmlns:a16="http://schemas.microsoft.com/office/drawing/2014/main" val="3601602830"/>
                    </a:ext>
                  </a:extLst>
                </a:gridCol>
                <a:gridCol w="1250112">
                  <a:extLst>
                    <a:ext uri="{9D8B030D-6E8A-4147-A177-3AD203B41FA5}">
                      <a16:colId xmlns:a16="http://schemas.microsoft.com/office/drawing/2014/main" val="2798075496"/>
                    </a:ext>
                  </a:extLst>
                </a:gridCol>
                <a:gridCol w="1250112">
                  <a:extLst>
                    <a:ext uri="{9D8B030D-6E8A-4147-A177-3AD203B41FA5}">
                      <a16:colId xmlns:a16="http://schemas.microsoft.com/office/drawing/2014/main" val="2064396269"/>
                    </a:ext>
                  </a:extLst>
                </a:gridCol>
                <a:gridCol w="1250112">
                  <a:extLst>
                    <a:ext uri="{9D8B030D-6E8A-4147-A177-3AD203B41FA5}">
                      <a16:colId xmlns:a16="http://schemas.microsoft.com/office/drawing/2014/main" val="950322366"/>
                    </a:ext>
                  </a:extLst>
                </a:gridCol>
                <a:gridCol w="1250112">
                  <a:extLst>
                    <a:ext uri="{9D8B030D-6E8A-4147-A177-3AD203B41FA5}">
                      <a16:colId xmlns:a16="http://schemas.microsoft.com/office/drawing/2014/main" val="2872792035"/>
                    </a:ext>
                  </a:extLst>
                </a:gridCol>
                <a:gridCol w="1250112">
                  <a:extLst>
                    <a:ext uri="{9D8B030D-6E8A-4147-A177-3AD203B41FA5}">
                      <a16:colId xmlns:a16="http://schemas.microsoft.com/office/drawing/2014/main" val="1786585753"/>
                    </a:ext>
                  </a:extLst>
                </a:gridCol>
                <a:gridCol w="1250112">
                  <a:extLst>
                    <a:ext uri="{9D8B030D-6E8A-4147-A177-3AD203B41FA5}">
                      <a16:colId xmlns:a16="http://schemas.microsoft.com/office/drawing/2014/main" val="2772731961"/>
                    </a:ext>
                  </a:extLst>
                </a:gridCol>
              </a:tblGrid>
              <a:tr h="279176">
                <a:tc gridSpan="7">
                  <a:txBody>
                    <a:bodyPr/>
                    <a:lstStyle/>
                    <a:p>
                      <a:pPr algn="ctr"/>
                      <a:r>
                        <a:rPr lang="en-US" sz="1050"/>
                        <a:t>July 2022</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0480462"/>
                  </a:ext>
                </a:extLst>
              </a:tr>
              <a:tr h="270716">
                <a:tc>
                  <a:txBody>
                    <a:bodyPr/>
                    <a:lstStyle/>
                    <a:p>
                      <a:pPr algn="ctr"/>
                      <a:r>
                        <a:rPr lang="en-US" sz="1000"/>
                        <a:t>SUNDAY</a:t>
                      </a:r>
                    </a:p>
                  </a:txBody>
                  <a:tcPr>
                    <a:solidFill>
                      <a:schemeClr val="tx2">
                        <a:lumMod val="60000"/>
                        <a:lumOff val="40000"/>
                      </a:schemeClr>
                    </a:solidFill>
                  </a:tcPr>
                </a:tc>
                <a:tc>
                  <a:txBody>
                    <a:bodyPr/>
                    <a:lstStyle/>
                    <a:p>
                      <a:pPr algn="ctr"/>
                      <a:r>
                        <a:rPr lang="en-US" sz="1000"/>
                        <a:t>MONDAY</a:t>
                      </a:r>
                    </a:p>
                  </a:txBody>
                  <a:tcPr>
                    <a:solidFill>
                      <a:schemeClr val="tx2">
                        <a:lumMod val="60000"/>
                        <a:lumOff val="40000"/>
                      </a:schemeClr>
                    </a:solidFill>
                  </a:tcPr>
                </a:tc>
                <a:tc>
                  <a:txBody>
                    <a:bodyPr/>
                    <a:lstStyle/>
                    <a:p>
                      <a:pPr algn="ctr"/>
                      <a:r>
                        <a:rPr lang="en-US" sz="1000"/>
                        <a:t>TUESDAY</a:t>
                      </a:r>
                    </a:p>
                  </a:txBody>
                  <a:tcPr>
                    <a:solidFill>
                      <a:schemeClr val="tx2">
                        <a:lumMod val="60000"/>
                        <a:lumOff val="40000"/>
                      </a:schemeClr>
                    </a:solidFill>
                  </a:tcPr>
                </a:tc>
                <a:tc>
                  <a:txBody>
                    <a:bodyPr/>
                    <a:lstStyle/>
                    <a:p>
                      <a:pPr algn="ctr"/>
                      <a:r>
                        <a:rPr lang="en-US" sz="1000"/>
                        <a:t>WEDNESDAY</a:t>
                      </a:r>
                    </a:p>
                  </a:txBody>
                  <a:tcPr>
                    <a:solidFill>
                      <a:schemeClr val="tx2">
                        <a:lumMod val="60000"/>
                        <a:lumOff val="40000"/>
                      </a:schemeClr>
                    </a:solidFill>
                  </a:tcPr>
                </a:tc>
                <a:tc>
                  <a:txBody>
                    <a:bodyPr/>
                    <a:lstStyle/>
                    <a:p>
                      <a:pPr algn="ctr"/>
                      <a:r>
                        <a:rPr lang="en-US" sz="1000"/>
                        <a:t>THURSDAY</a:t>
                      </a:r>
                    </a:p>
                  </a:txBody>
                  <a:tcPr>
                    <a:solidFill>
                      <a:schemeClr val="tx2">
                        <a:lumMod val="60000"/>
                        <a:lumOff val="40000"/>
                      </a:schemeClr>
                    </a:solidFill>
                  </a:tcPr>
                </a:tc>
                <a:tc>
                  <a:txBody>
                    <a:bodyPr/>
                    <a:lstStyle/>
                    <a:p>
                      <a:pPr algn="ctr"/>
                      <a:r>
                        <a:rPr lang="en-US" sz="1000"/>
                        <a:t>FRIDAY</a:t>
                      </a:r>
                    </a:p>
                  </a:txBody>
                  <a:tcPr>
                    <a:solidFill>
                      <a:schemeClr val="tx2">
                        <a:lumMod val="60000"/>
                        <a:lumOff val="40000"/>
                      </a:schemeClr>
                    </a:solidFill>
                  </a:tcPr>
                </a:tc>
                <a:tc>
                  <a:txBody>
                    <a:bodyPr/>
                    <a:lstStyle/>
                    <a:p>
                      <a:pPr algn="ctr"/>
                      <a:r>
                        <a:rPr lang="en-US" sz="1000"/>
                        <a:t>SATURDAY</a:t>
                      </a:r>
                    </a:p>
                  </a:txBody>
                  <a:tcPr>
                    <a:solidFill>
                      <a:schemeClr val="tx2">
                        <a:lumMod val="60000"/>
                        <a:lumOff val="40000"/>
                      </a:schemeClr>
                    </a:solidFill>
                  </a:tcPr>
                </a:tc>
                <a:extLst>
                  <a:ext uri="{0D108BD9-81ED-4DB2-BD59-A6C34878D82A}">
                    <a16:rowId xmlns:a16="http://schemas.microsoft.com/office/drawing/2014/main" val="380691251"/>
                  </a:ext>
                </a:extLst>
              </a:tr>
              <a:tr h="257304">
                <a:tc>
                  <a:txBody>
                    <a:bodyPr/>
                    <a:lstStyle/>
                    <a:p>
                      <a:endParaRPr lang="en-US" sz="600"/>
                    </a:p>
                  </a:txBody>
                  <a:tcPr/>
                </a:tc>
                <a:tc>
                  <a:txBody>
                    <a:bodyPr/>
                    <a:lstStyle/>
                    <a:p>
                      <a:endParaRPr lang="en-US" sz="600"/>
                    </a:p>
                  </a:txBody>
                  <a:tcPr/>
                </a:tc>
                <a:tc>
                  <a:txBody>
                    <a:bodyPr/>
                    <a:lstStyle/>
                    <a:p>
                      <a:endParaRPr lang="en-US" sz="600"/>
                    </a:p>
                  </a:txBody>
                  <a:tcPr/>
                </a:tc>
                <a:tc>
                  <a:txBody>
                    <a:bodyPr/>
                    <a:lstStyle/>
                    <a:p>
                      <a:endParaRPr lang="en-US" sz="600"/>
                    </a:p>
                  </a:txBody>
                  <a:tcPr/>
                </a:tc>
                <a:tc>
                  <a:txBody>
                    <a:bodyPr/>
                    <a:lstStyle/>
                    <a:p>
                      <a:endParaRPr lang="en-US" sz="600"/>
                    </a:p>
                  </a:txBody>
                  <a:tcPr/>
                </a:tc>
                <a:tc>
                  <a:txBody>
                    <a:bodyPr/>
                    <a:lstStyle/>
                    <a:p>
                      <a:r>
                        <a:rPr lang="en-US" sz="600"/>
                        <a:t>1</a:t>
                      </a:r>
                    </a:p>
                  </a:txBody>
                  <a:tcPr/>
                </a:tc>
                <a:tc>
                  <a:txBody>
                    <a:bodyPr/>
                    <a:lstStyle/>
                    <a:p>
                      <a:r>
                        <a:rPr lang="en-US" sz="600"/>
                        <a:t>2</a:t>
                      </a:r>
                    </a:p>
                  </a:txBody>
                  <a:tcPr/>
                </a:tc>
                <a:extLst>
                  <a:ext uri="{0D108BD9-81ED-4DB2-BD59-A6C34878D82A}">
                    <a16:rowId xmlns:a16="http://schemas.microsoft.com/office/drawing/2014/main" val="386658340"/>
                  </a:ext>
                </a:extLst>
              </a:tr>
              <a:tr h="257304">
                <a:tc>
                  <a:txBody>
                    <a:bodyPr/>
                    <a:lstStyle/>
                    <a:p>
                      <a:r>
                        <a:rPr lang="en-US" sz="600"/>
                        <a:t>3</a:t>
                      </a:r>
                    </a:p>
                  </a:txBody>
                  <a:tcPr/>
                </a:tc>
                <a:tc>
                  <a:txBody>
                    <a:bodyPr/>
                    <a:lstStyle/>
                    <a:p>
                      <a:r>
                        <a:rPr lang="en-US" sz="600"/>
                        <a:t>4</a:t>
                      </a:r>
                    </a:p>
                  </a:txBody>
                  <a:tcPr/>
                </a:tc>
                <a:tc>
                  <a:txBody>
                    <a:bodyPr/>
                    <a:lstStyle/>
                    <a:p>
                      <a:r>
                        <a:rPr lang="en-US" sz="600"/>
                        <a:t>5</a:t>
                      </a:r>
                    </a:p>
                  </a:txBody>
                  <a:tcPr/>
                </a:tc>
                <a:tc>
                  <a:txBody>
                    <a:bodyPr/>
                    <a:lstStyle/>
                    <a:p>
                      <a:r>
                        <a:rPr lang="en-US" sz="600"/>
                        <a:t>6</a:t>
                      </a:r>
                    </a:p>
                  </a:txBody>
                  <a:tcPr/>
                </a:tc>
                <a:tc>
                  <a:txBody>
                    <a:bodyPr/>
                    <a:lstStyle/>
                    <a:p>
                      <a:r>
                        <a:rPr lang="en-US" sz="600"/>
                        <a:t>7</a:t>
                      </a:r>
                    </a:p>
                  </a:txBody>
                  <a:tcPr/>
                </a:tc>
                <a:tc>
                  <a:txBody>
                    <a:bodyPr/>
                    <a:lstStyle/>
                    <a:p>
                      <a:r>
                        <a:rPr lang="en-US" sz="600"/>
                        <a:t>8</a:t>
                      </a:r>
                    </a:p>
                  </a:txBody>
                  <a:tcPr/>
                </a:tc>
                <a:tc>
                  <a:txBody>
                    <a:bodyPr/>
                    <a:lstStyle/>
                    <a:p>
                      <a:r>
                        <a:rPr lang="en-US" sz="600"/>
                        <a:t>9</a:t>
                      </a:r>
                    </a:p>
                  </a:txBody>
                  <a:tcPr/>
                </a:tc>
                <a:extLst>
                  <a:ext uri="{0D108BD9-81ED-4DB2-BD59-A6C34878D82A}">
                    <a16:rowId xmlns:a16="http://schemas.microsoft.com/office/drawing/2014/main" val="1211639408"/>
                  </a:ext>
                </a:extLst>
              </a:tr>
              <a:tr h="257304">
                <a:tc>
                  <a:txBody>
                    <a:bodyPr/>
                    <a:lstStyle/>
                    <a:p>
                      <a:r>
                        <a:rPr lang="en-US" sz="600"/>
                        <a:t>10</a:t>
                      </a:r>
                    </a:p>
                  </a:txBody>
                  <a:tcPr/>
                </a:tc>
                <a:tc>
                  <a:txBody>
                    <a:bodyPr/>
                    <a:lstStyle/>
                    <a:p>
                      <a:r>
                        <a:rPr lang="en-US" sz="600"/>
                        <a:t>11</a:t>
                      </a:r>
                    </a:p>
                  </a:txBody>
                  <a:tcPr/>
                </a:tc>
                <a:tc>
                  <a:txBody>
                    <a:bodyPr/>
                    <a:lstStyle/>
                    <a:p>
                      <a:r>
                        <a:rPr lang="en-US" sz="600"/>
                        <a:t>12</a:t>
                      </a:r>
                    </a:p>
                  </a:txBody>
                  <a:tcPr/>
                </a:tc>
                <a:tc>
                  <a:txBody>
                    <a:bodyPr/>
                    <a:lstStyle/>
                    <a:p>
                      <a:r>
                        <a:rPr lang="en-US" sz="600"/>
                        <a:t>13</a:t>
                      </a:r>
                    </a:p>
                  </a:txBody>
                  <a:tcPr/>
                </a:tc>
                <a:tc>
                  <a:txBody>
                    <a:bodyPr/>
                    <a:lstStyle/>
                    <a:p>
                      <a:r>
                        <a:rPr lang="en-US" sz="600"/>
                        <a:t>14</a:t>
                      </a:r>
                    </a:p>
                  </a:txBody>
                  <a:tcPr/>
                </a:tc>
                <a:tc>
                  <a:txBody>
                    <a:bodyPr/>
                    <a:lstStyle/>
                    <a:p>
                      <a:r>
                        <a:rPr lang="en-US" sz="600"/>
                        <a:t>15</a:t>
                      </a:r>
                    </a:p>
                  </a:txBody>
                  <a:tcPr/>
                </a:tc>
                <a:tc>
                  <a:txBody>
                    <a:bodyPr/>
                    <a:lstStyle/>
                    <a:p>
                      <a:r>
                        <a:rPr lang="en-US" sz="600"/>
                        <a:t>16</a:t>
                      </a:r>
                    </a:p>
                  </a:txBody>
                  <a:tcPr/>
                </a:tc>
                <a:extLst>
                  <a:ext uri="{0D108BD9-81ED-4DB2-BD59-A6C34878D82A}">
                    <a16:rowId xmlns:a16="http://schemas.microsoft.com/office/drawing/2014/main" val="1316869503"/>
                  </a:ext>
                </a:extLst>
              </a:tr>
              <a:tr h="609110">
                <a:tc>
                  <a:txBody>
                    <a:bodyPr/>
                    <a:lstStyle/>
                    <a:p>
                      <a:r>
                        <a:rPr lang="en-US" sz="600"/>
                        <a:t>17</a:t>
                      </a:r>
                    </a:p>
                  </a:txBody>
                  <a:tcPr/>
                </a:tc>
                <a:tc>
                  <a:txBody>
                    <a:bodyPr/>
                    <a:lstStyle/>
                    <a:p>
                      <a:r>
                        <a:rPr lang="en-US" sz="600"/>
                        <a:t>18</a:t>
                      </a:r>
                    </a:p>
                  </a:txBody>
                  <a:tcPr/>
                </a:tc>
                <a:tc>
                  <a:txBody>
                    <a:bodyPr/>
                    <a:lstStyle/>
                    <a:p>
                      <a:r>
                        <a:rPr lang="en-US" sz="600"/>
                        <a:t>19</a:t>
                      </a:r>
                    </a:p>
                  </a:txBody>
                  <a:tcPr/>
                </a:tc>
                <a:tc>
                  <a:txBody>
                    <a:bodyPr/>
                    <a:lstStyle/>
                    <a:p>
                      <a:r>
                        <a:rPr lang="en-US" sz="600"/>
                        <a:t>20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600"/>
                        <a:t>21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a:t>LUMEN/Brightspeed Customer Forum Call </a:t>
                      </a:r>
                    </a:p>
                    <a:p>
                      <a:endParaRPr lang="en-US" sz="600"/>
                    </a:p>
                    <a:p>
                      <a:endParaRPr lang="en-US" sz="600"/>
                    </a:p>
                  </a:txBody>
                  <a:tcPr/>
                </a:tc>
                <a:tc>
                  <a:txBody>
                    <a:bodyPr/>
                    <a:lstStyle/>
                    <a:p>
                      <a:r>
                        <a:rPr lang="en-US" sz="600"/>
                        <a:t>22</a:t>
                      </a:r>
                    </a:p>
                    <a:p>
                      <a:endParaRPr lang="en-US" sz="600"/>
                    </a:p>
                  </a:txBody>
                  <a:tcPr/>
                </a:tc>
                <a:tc>
                  <a:txBody>
                    <a:bodyPr/>
                    <a:lstStyle/>
                    <a:p>
                      <a:r>
                        <a:rPr lang="en-US" sz="600"/>
                        <a:t>23</a:t>
                      </a:r>
                    </a:p>
                  </a:txBody>
                  <a:tcPr/>
                </a:tc>
                <a:extLst>
                  <a:ext uri="{0D108BD9-81ED-4DB2-BD59-A6C34878D82A}">
                    <a16:rowId xmlns:a16="http://schemas.microsoft.com/office/drawing/2014/main" val="3693756101"/>
                  </a:ext>
                </a:extLst>
              </a:tr>
              <a:tr h="257304">
                <a:tc>
                  <a:txBody>
                    <a:bodyPr/>
                    <a:lstStyle/>
                    <a:p>
                      <a:r>
                        <a:rPr lang="en-US" sz="600"/>
                        <a:t>24</a:t>
                      </a:r>
                    </a:p>
                  </a:txBody>
                  <a:tcPr/>
                </a:tc>
                <a:tc>
                  <a:txBody>
                    <a:bodyPr/>
                    <a:lstStyle/>
                    <a:p>
                      <a:r>
                        <a:rPr lang="en-US" sz="600"/>
                        <a:t>25</a:t>
                      </a:r>
                    </a:p>
                  </a:txBody>
                  <a:tcPr/>
                </a:tc>
                <a:tc>
                  <a:txBody>
                    <a:bodyPr/>
                    <a:lstStyle/>
                    <a:p>
                      <a:r>
                        <a:rPr lang="en-US" sz="600"/>
                        <a:t>26</a:t>
                      </a:r>
                    </a:p>
                  </a:txBody>
                  <a:tcPr/>
                </a:tc>
                <a:tc>
                  <a:txBody>
                    <a:bodyPr/>
                    <a:lstStyle/>
                    <a:p>
                      <a:r>
                        <a:rPr lang="en-US" sz="600"/>
                        <a:t>27</a:t>
                      </a:r>
                    </a:p>
                  </a:txBody>
                  <a:tcPr/>
                </a:tc>
                <a:tc>
                  <a:txBody>
                    <a:bodyPr/>
                    <a:lstStyle/>
                    <a:p>
                      <a:r>
                        <a:rPr lang="en-US" sz="600"/>
                        <a:t>28</a:t>
                      </a:r>
                    </a:p>
                  </a:txBody>
                  <a:tcPr/>
                </a:tc>
                <a:tc>
                  <a:txBody>
                    <a:bodyPr/>
                    <a:lstStyle/>
                    <a:p>
                      <a:r>
                        <a:rPr lang="en-US" sz="600"/>
                        <a:t>29</a:t>
                      </a:r>
                    </a:p>
                  </a:txBody>
                  <a:tcPr/>
                </a:tc>
                <a:tc>
                  <a:txBody>
                    <a:bodyPr/>
                    <a:lstStyle/>
                    <a:p>
                      <a:r>
                        <a:rPr lang="en-US" sz="600"/>
                        <a:t>30</a:t>
                      </a:r>
                    </a:p>
                  </a:txBody>
                  <a:tcPr/>
                </a:tc>
                <a:extLst>
                  <a:ext uri="{0D108BD9-81ED-4DB2-BD59-A6C34878D82A}">
                    <a16:rowId xmlns:a16="http://schemas.microsoft.com/office/drawing/2014/main" val="3714196975"/>
                  </a:ext>
                </a:extLst>
              </a:tr>
              <a:tr h="257304">
                <a:tc>
                  <a:txBody>
                    <a:bodyPr/>
                    <a:lstStyle/>
                    <a:p>
                      <a:r>
                        <a:rPr lang="en-US" sz="600"/>
                        <a:t>31</a:t>
                      </a:r>
                    </a:p>
                  </a:txBody>
                  <a:tcPr/>
                </a:tc>
                <a:tc>
                  <a:txBody>
                    <a:bodyPr/>
                    <a:lstStyle/>
                    <a:p>
                      <a:endParaRPr lang="en-US" sz="600"/>
                    </a:p>
                  </a:txBody>
                  <a:tcPr/>
                </a:tc>
                <a:tc>
                  <a:txBody>
                    <a:bodyPr/>
                    <a:lstStyle/>
                    <a:p>
                      <a:endParaRPr lang="en-US" sz="600"/>
                    </a:p>
                  </a:txBody>
                  <a:tcPr/>
                </a:tc>
                <a:tc>
                  <a:txBody>
                    <a:bodyPr/>
                    <a:lstStyle/>
                    <a:p>
                      <a:endParaRPr lang="en-US" sz="600"/>
                    </a:p>
                  </a:txBody>
                  <a:tcPr/>
                </a:tc>
                <a:tc>
                  <a:txBody>
                    <a:bodyPr/>
                    <a:lstStyle/>
                    <a:p>
                      <a:endParaRPr lang="en-US" sz="600"/>
                    </a:p>
                  </a:txBody>
                  <a:tcPr/>
                </a:tc>
                <a:tc>
                  <a:txBody>
                    <a:bodyPr/>
                    <a:lstStyle/>
                    <a:p>
                      <a:endParaRPr lang="en-US" sz="600"/>
                    </a:p>
                  </a:txBody>
                  <a:tcPr/>
                </a:tc>
                <a:tc>
                  <a:txBody>
                    <a:bodyPr/>
                    <a:lstStyle/>
                    <a:p>
                      <a:endParaRPr lang="en-US" sz="600"/>
                    </a:p>
                  </a:txBody>
                  <a:tcPr/>
                </a:tc>
                <a:extLst>
                  <a:ext uri="{0D108BD9-81ED-4DB2-BD59-A6C34878D82A}">
                    <a16:rowId xmlns:a16="http://schemas.microsoft.com/office/drawing/2014/main" val="4206423736"/>
                  </a:ext>
                </a:extLst>
              </a:tr>
            </a:tbl>
          </a:graphicData>
        </a:graphic>
      </p:graphicFrame>
    </p:spTree>
    <p:extLst>
      <p:ext uri="{BB962C8B-B14F-4D97-AF65-F5344CB8AC3E}">
        <p14:creationId xmlns:p14="http://schemas.microsoft.com/office/powerpoint/2010/main" val="96445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AAE6-4A11-4E6A-A730-61046BB78C6E}"/>
              </a:ext>
            </a:extLst>
          </p:cNvPr>
          <p:cNvSpPr>
            <a:spLocks noGrp="1"/>
          </p:cNvSpPr>
          <p:nvPr>
            <p:ph type="title"/>
          </p:nvPr>
        </p:nvSpPr>
        <p:spPr>
          <a:xfrm>
            <a:off x="214745" y="-70658"/>
            <a:ext cx="8229600" cy="626222"/>
          </a:xfrm>
        </p:spPr>
        <p:txBody>
          <a:bodyPr/>
          <a:lstStyle/>
          <a:p>
            <a:r>
              <a:rPr lang="en-US">
                <a:solidFill>
                  <a:schemeClr val="tx2"/>
                </a:solidFill>
              </a:rPr>
              <a:t>Calendar of Events </a:t>
            </a:r>
            <a:r>
              <a:rPr lang="en-US" sz="1400" b="0">
                <a:solidFill>
                  <a:schemeClr val="tx2"/>
                </a:solidFill>
              </a:rPr>
              <a:t>(</a:t>
            </a:r>
            <a:r>
              <a:rPr lang="en-US" sz="1400" b="0" err="1">
                <a:solidFill>
                  <a:schemeClr val="tx2"/>
                </a:solidFill>
              </a:rPr>
              <a:t>cont</a:t>
            </a:r>
            <a:r>
              <a:rPr lang="en-US" sz="1400" b="0">
                <a:solidFill>
                  <a:schemeClr val="tx2"/>
                </a:solidFill>
              </a:rPr>
              <a:t>…)</a:t>
            </a:r>
            <a:endParaRPr lang="en-US" b="0">
              <a:solidFill>
                <a:schemeClr val="tx2"/>
              </a:solidFill>
            </a:endParaRPr>
          </a:p>
        </p:txBody>
      </p:sp>
      <p:graphicFrame>
        <p:nvGraphicFramePr>
          <p:cNvPr id="5" name="Table 6">
            <a:extLst>
              <a:ext uri="{FF2B5EF4-FFF2-40B4-BE49-F238E27FC236}">
                <a16:creationId xmlns:a16="http://schemas.microsoft.com/office/drawing/2014/main" id="{A50B9BDD-C7DC-4D7E-A558-B75EC3A15CD8}"/>
              </a:ext>
            </a:extLst>
          </p:cNvPr>
          <p:cNvGraphicFramePr>
            <a:graphicFrameLocks/>
          </p:cNvGraphicFramePr>
          <p:nvPr>
            <p:extLst>
              <p:ext uri="{D42A27DB-BD31-4B8C-83A1-F6EECF244321}">
                <p14:modId xmlns:p14="http://schemas.microsoft.com/office/powerpoint/2010/main" val="4230322528"/>
              </p:ext>
            </p:extLst>
          </p:nvPr>
        </p:nvGraphicFramePr>
        <p:xfrm>
          <a:off x="311510" y="555564"/>
          <a:ext cx="8688568" cy="2025663"/>
        </p:xfrm>
        <a:graphic>
          <a:graphicData uri="http://schemas.openxmlformats.org/drawingml/2006/table">
            <a:tbl>
              <a:tblPr firstRow="1" bandRow="1">
                <a:tableStyleId>{5C22544A-7EE6-4342-B048-85BDC9FD1C3A}</a:tableStyleId>
              </a:tblPr>
              <a:tblGrid>
                <a:gridCol w="1241224">
                  <a:extLst>
                    <a:ext uri="{9D8B030D-6E8A-4147-A177-3AD203B41FA5}">
                      <a16:colId xmlns:a16="http://schemas.microsoft.com/office/drawing/2014/main" val="3601602830"/>
                    </a:ext>
                  </a:extLst>
                </a:gridCol>
                <a:gridCol w="1241224">
                  <a:extLst>
                    <a:ext uri="{9D8B030D-6E8A-4147-A177-3AD203B41FA5}">
                      <a16:colId xmlns:a16="http://schemas.microsoft.com/office/drawing/2014/main" val="2798075496"/>
                    </a:ext>
                  </a:extLst>
                </a:gridCol>
                <a:gridCol w="1241224">
                  <a:extLst>
                    <a:ext uri="{9D8B030D-6E8A-4147-A177-3AD203B41FA5}">
                      <a16:colId xmlns:a16="http://schemas.microsoft.com/office/drawing/2014/main" val="2064396269"/>
                    </a:ext>
                  </a:extLst>
                </a:gridCol>
                <a:gridCol w="1241224">
                  <a:extLst>
                    <a:ext uri="{9D8B030D-6E8A-4147-A177-3AD203B41FA5}">
                      <a16:colId xmlns:a16="http://schemas.microsoft.com/office/drawing/2014/main" val="950322366"/>
                    </a:ext>
                  </a:extLst>
                </a:gridCol>
                <a:gridCol w="1241224">
                  <a:extLst>
                    <a:ext uri="{9D8B030D-6E8A-4147-A177-3AD203B41FA5}">
                      <a16:colId xmlns:a16="http://schemas.microsoft.com/office/drawing/2014/main" val="2872792035"/>
                    </a:ext>
                  </a:extLst>
                </a:gridCol>
                <a:gridCol w="1241224">
                  <a:extLst>
                    <a:ext uri="{9D8B030D-6E8A-4147-A177-3AD203B41FA5}">
                      <a16:colId xmlns:a16="http://schemas.microsoft.com/office/drawing/2014/main" val="1786585753"/>
                    </a:ext>
                  </a:extLst>
                </a:gridCol>
                <a:gridCol w="1241224">
                  <a:extLst>
                    <a:ext uri="{9D8B030D-6E8A-4147-A177-3AD203B41FA5}">
                      <a16:colId xmlns:a16="http://schemas.microsoft.com/office/drawing/2014/main" val="2772731961"/>
                    </a:ext>
                  </a:extLst>
                </a:gridCol>
              </a:tblGrid>
              <a:tr h="287468">
                <a:tc gridSpan="7">
                  <a:txBody>
                    <a:bodyPr/>
                    <a:lstStyle/>
                    <a:p>
                      <a:pPr algn="ctr"/>
                      <a:r>
                        <a:rPr lang="en-US" sz="1100"/>
                        <a:t>August 2022</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0480462"/>
                  </a:ext>
                </a:extLst>
              </a:tr>
              <a:tr h="279013">
                <a:tc>
                  <a:txBody>
                    <a:bodyPr/>
                    <a:lstStyle/>
                    <a:p>
                      <a:pPr algn="ctr"/>
                      <a:r>
                        <a:rPr lang="en-US" sz="1050"/>
                        <a:t>SUNDAY</a:t>
                      </a:r>
                    </a:p>
                  </a:txBody>
                  <a:tcPr>
                    <a:solidFill>
                      <a:schemeClr val="tx2">
                        <a:lumMod val="60000"/>
                        <a:lumOff val="40000"/>
                      </a:schemeClr>
                    </a:solidFill>
                  </a:tcPr>
                </a:tc>
                <a:tc>
                  <a:txBody>
                    <a:bodyPr/>
                    <a:lstStyle/>
                    <a:p>
                      <a:pPr algn="ctr"/>
                      <a:r>
                        <a:rPr lang="en-US" sz="1050"/>
                        <a:t>MONDAY</a:t>
                      </a:r>
                    </a:p>
                  </a:txBody>
                  <a:tcPr>
                    <a:solidFill>
                      <a:schemeClr val="tx2">
                        <a:lumMod val="60000"/>
                        <a:lumOff val="40000"/>
                      </a:schemeClr>
                    </a:solidFill>
                  </a:tcPr>
                </a:tc>
                <a:tc>
                  <a:txBody>
                    <a:bodyPr/>
                    <a:lstStyle/>
                    <a:p>
                      <a:pPr algn="ctr"/>
                      <a:r>
                        <a:rPr lang="en-US" sz="1050"/>
                        <a:t>TUESDAY</a:t>
                      </a:r>
                    </a:p>
                  </a:txBody>
                  <a:tcPr>
                    <a:solidFill>
                      <a:schemeClr val="tx2">
                        <a:lumMod val="60000"/>
                        <a:lumOff val="40000"/>
                      </a:schemeClr>
                    </a:solidFill>
                  </a:tcPr>
                </a:tc>
                <a:tc>
                  <a:txBody>
                    <a:bodyPr/>
                    <a:lstStyle/>
                    <a:p>
                      <a:pPr algn="ctr"/>
                      <a:r>
                        <a:rPr lang="en-US" sz="1050"/>
                        <a:t>WEDNESDAY</a:t>
                      </a:r>
                    </a:p>
                  </a:txBody>
                  <a:tcPr>
                    <a:solidFill>
                      <a:schemeClr val="tx2">
                        <a:lumMod val="60000"/>
                        <a:lumOff val="40000"/>
                      </a:schemeClr>
                    </a:solidFill>
                  </a:tcPr>
                </a:tc>
                <a:tc>
                  <a:txBody>
                    <a:bodyPr/>
                    <a:lstStyle/>
                    <a:p>
                      <a:pPr algn="ctr"/>
                      <a:r>
                        <a:rPr lang="en-US" sz="1050"/>
                        <a:t>THURSDAY</a:t>
                      </a:r>
                    </a:p>
                  </a:txBody>
                  <a:tcPr>
                    <a:solidFill>
                      <a:schemeClr val="tx2">
                        <a:lumMod val="60000"/>
                        <a:lumOff val="40000"/>
                      </a:schemeClr>
                    </a:solidFill>
                  </a:tcPr>
                </a:tc>
                <a:tc>
                  <a:txBody>
                    <a:bodyPr/>
                    <a:lstStyle/>
                    <a:p>
                      <a:pPr algn="ctr"/>
                      <a:r>
                        <a:rPr lang="en-US" sz="1050"/>
                        <a:t>FRIDAY</a:t>
                      </a:r>
                    </a:p>
                  </a:txBody>
                  <a:tcPr>
                    <a:solidFill>
                      <a:schemeClr val="tx2">
                        <a:lumMod val="60000"/>
                        <a:lumOff val="40000"/>
                      </a:schemeClr>
                    </a:solidFill>
                  </a:tcPr>
                </a:tc>
                <a:tc>
                  <a:txBody>
                    <a:bodyPr/>
                    <a:lstStyle/>
                    <a:p>
                      <a:pPr algn="ctr"/>
                      <a:r>
                        <a:rPr lang="en-US" sz="1050"/>
                        <a:t>SATURDAY</a:t>
                      </a:r>
                    </a:p>
                  </a:txBody>
                  <a:tcPr>
                    <a:solidFill>
                      <a:schemeClr val="tx2">
                        <a:lumMod val="60000"/>
                        <a:lumOff val="40000"/>
                      </a:schemeClr>
                    </a:solidFill>
                  </a:tcPr>
                </a:tc>
                <a:extLst>
                  <a:ext uri="{0D108BD9-81ED-4DB2-BD59-A6C34878D82A}">
                    <a16:rowId xmlns:a16="http://schemas.microsoft.com/office/drawing/2014/main" val="380691251"/>
                  </a:ext>
                </a:extLst>
              </a:tr>
              <a:tr h="272391">
                <a:tc>
                  <a:txBody>
                    <a:bodyPr/>
                    <a:lstStyle/>
                    <a:p>
                      <a:endParaRPr lang="en-US" sz="700"/>
                    </a:p>
                  </a:txBody>
                  <a:tcPr/>
                </a:tc>
                <a:tc>
                  <a:txBody>
                    <a:bodyPr/>
                    <a:lstStyle/>
                    <a:p>
                      <a:r>
                        <a:rPr lang="en-US" sz="700"/>
                        <a:t>1 </a:t>
                      </a:r>
                      <a:r>
                        <a:rPr lang="en-US" sz="700">
                          <a:highlight>
                            <a:srgbClr val="FFFFFF"/>
                          </a:highlight>
                        </a:rPr>
                        <a:t>Customer Testing Opens</a:t>
                      </a:r>
                    </a:p>
                  </a:txBody>
                  <a:tcPr/>
                </a:tc>
                <a:tc>
                  <a:txBody>
                    <a:bodyPr/>
                    <a:lstStyle/>
                    <a:p>
                      <a:r>
                        <a:rPr lang="en-US" sz="700"/>
                        <a:t>2</a:t>
                      </a:r>
                    </a:p>
                  </a:txBody>
                  <a:tcPr/>
                </a:tc>
                <a:tc>
                  <a:txBody>
                    <a:bodyPr/>
                    <a:lstStyle/>
                    <a:p>
                      <a:r>
                        <a:rPr lang="en-US" sz="700"/>
                        <a:t>3</a:t>
                      </a:r>
                    </a:p>
                  </a:txBody>
                  <a:tcPr/>
                </a:tc>
                <a:tc>
                  <a:txBody>
                    <a:bodyPr/>
                    <a:lstStyle/>
                    <a:p>
                      <a:r>
                        <a:rPr lang="en-US" sz="700"/>
                        <a:t>4</a:t>
                      </a:r>
                    </a:p>
                  </a:txBody>
                  <a:tcPr/>
                </a:tc>
                <a:tc>
                  <a:txBody>
                    <a:bodyPr/>
                    <a:lstStyle/>
                    <a:p>
                      <a:r>
                        <a:rPr lang="en-US" sz="700"/>
                        <a:t>5</a:t>
                      </a:r>
                    </a:p>
                  </a:txBody>
                  <a:tcPr/>
                </a:tc>
                <a:tc>
                  <a:txBody>
                    <a:bodyPr/>
                    <a:lstStyle/>
                    <a:p>
                      <a:r>
                        <a:rPr lang="en-US" sz="700"/>
                        <a:t>6</a:t>
                      </a:r>
                    </a:p>
                  </a:txBody>
                  <a:tcPr/>
                </a:tc>
                <a:extLst>
                  <a:ext uri="{0D108BD9-81ED-4DB2-BD59-A6C34878D82A}">
                    <a16:rowId xmlns:a16="http://schemas.microsoft.com/office/drawing/2014/main" val="386658340"/>
                  </a:ext>
                </a:extLst>
              </a:tr>
              <a:tr h="299009">
                <a:tc>
                  <a:txBody>
                    <a:bodyPr/>
                    <a:lstStyle/>
                    <a:p>
                      <a:r>
                        <a:rPr lang="en-US" sz="700"/>
                        <a:t>7</a:t>
                      </a:r>
                    </a:p>
                  </a:txBody>
                  <a:tcPr/>
                </a:tc>
                <a:tc>
                  <a:txBody>
                    <a:bodyPr/>
                    <a:lstStyle/>
                    <a:p>
                      <a:r>
                        <a:rPr lang="en-US" sz="700"/>
                        <a:t>8</a:t>
                      </a:r>
                    </a:p>
                  </a:txBody>
                  <a:tcPr/>
                </a:tc>
                <a:tc>
                  <a:txBody>
                    <a:bodyPr/>
                    <a:lstStyle/>
                    <a:p>
                      <a:r>
                        <a:rPr lang="en-US" sz="700"/>
                        <a:t>9</a:t>
                      </a:r>
                    </a:p>
                  </a:txBody>
                  <a:tcPr/>
                </a:tc>
                <a:tc>
                  <a:txBody>
                    <a:bodyPr/>
                    <a:lstStyle/>
                    <a:p>
                      <a:r>
                        <a:rPr lang="en-US" sz="700"/>
                        <a:t>10</a:t>
                      </a:r>
                    </a:p>
                  </a:txBody>
                  <a:tcPr/>
                </a:tc>
                <a:tc>
                  <a:txBody>
                    <a:bodyPr/>
                    <a:lstStyle/>
                    <a:p>
                      <a:r>
                        <a:rPr lang="en-US" sz="700"/>
                        <a:t>11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a:t> </a:t>
                      </a:r>
                    </a:p>
                  </a:txBody>
                  <a:tcPr/>
                </a:tc>
                <a:tc>
                  <a:txBody>
                    <a:bodyPr/>
                    <a:lstStyle/>
                    <a:p>
                      <a:r>
                        <a:rPr lang="en-US" sz="700"/>
                        <a:t>12</a:t>
                      </a:r>
                    </a:p>
                  </a:txBody>
                  <a:tcPr/>
                </a:tc>
                <a:tc>
                  <a:txBody>
                    <a:bodyPr/>
                    <a:lstStyle/>
                    <a:p>
                      <a:r>
                        <a:rPr lang="en-US" sz="700"/>
                        <a:t>13</a:t>
                      </a:r>
                    </a:p>
                  </a:txBody>
                  <a:tcPr/>
                </a:tc>
                <a:extLst>
                  <a:ext uri="{0D108BD9-81ED-4DB2-BD59-A6C34878D82A}">
                    <a16:rowId xmlns:a16="http://schemas.microsoft.com/office/drawing/2014/main" val="1211639408"/>
                  </a:ext>
                </a:extLst>
              </a:tr>
              <a:tr h="272391">
                <a:tc>
                  <a:txBody>
                    <a:bodyPr/>
                    <a:lstStyle/>
                    <a:p>
                      <a:r>
                        <a:rPr lang="en-US" sz="700"/>
                        <a:t>14</a:t>
                      </a:r>
                    </a:p>
                  </a:txBody>
                  <a:tcPr/>
                </a:tc>
                <a:tc>
                  <a:txBody>
                    <a:bodyPr/>
                    <a:lstStyle/>
                    <a:p>
                      <a:r>
                        <a:rPr lang="en-US" sz="700"/>
                        <a:t>15</a:t>
                      </a:r>
                    </a:p>
                  </a:txBody>
                  <a:tcPr/>
                </a:tc>
                <a:tc>
                  <a:txBody>
                    <a:bodyPr/>
                    <a:lstStyle/>
                    <a:p>
                      <a:r>
                        <a:rPr lang="en-US" sz="700"/>
                        <a:t>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a:t>17</a:t>
                      </a:r>
                    </a:p>
                    <a:p>
                      <a:endParaRPr lang="en-US" sz="700"/>
                    </a:p>
                  </a:txBody>
                  <a:tcPr/>
                </a:tc>
                <a:tc>
                  <a:txBody>
                    <a:bodyPr/>
                    <a:lstStyle/>
                    <a:p>
                      <a:r>
                        <a:rPr lang="en-US" sz="700"/>
                        <a:t>18</a:t>
                      </a:r>
                    </a:p>
                  </a:txBody>
                  <a:tcPr/>
                </a:tc>
                <a:tc>
                  <a:txBody>
                    <a:bodyPr/>
                    <a:lstStyle/>
                    <a:p>
                      <a:r>
                        <a:rPr lang="en-US" sz="700"/>
                        <a:t>19</a:t>
                      </a:r>
                    </a:p>
                  </a:txBody>
                  <a:tcPr/>
                </a:tc>
                <a:tc>
                  <a:txBody>
                    <a:bodyPr/>
                    <a:lstStyle/>
                    <a:p>
                      <a:r>
                        <a:rPr lang="en-US" sz="700"/>
                        <a:t>20</a:t>
                      </a:r>
                    </a:p>
                  </a:txBody>
                  <a:tcPr/>
                </a:tc>
                <a:extLst>
                  <a:ext uri="{0D108BD9-81ED-4DB2-BD59-A6C34878D82A}">
                    <a16:rowId xmlns:a16="http://schemas.microsoft.com/office/drawing/2014/main" val="1316869503"/>
                  </a:ext>
                </a:extLst>
              </a:tr>
              <a:tr h="272391">
                <a:tc>
                  <a:txBody>
                    <a:bodyPr/>
                    <a:lstStyle/>
                    <a:p>
                      <a:r>
                        <a:rPr lang="en-US" sz="700"/>
                        <a:t>21</a:t>
                      </a:r>
                    </a:p>
                  </a:txBody>
                  <a:tcPr/>
                </a:tc>
                <a:tc>
                  <a:txBody>
                    <a:bodyPr/>
                    <a:lstStyle/>
                    <a:p>
                      <a:r>
                        <a:rPr lang="en-US" sz="700"/>
                        <a:t>22</a:t>
                      </a:r>
                    </a:p>
                  </a:txBody>
                  <a:tcPr/>
                </a:tc>
                <a:tc>
                  <a:txBody>
                    <a:bodyPr/>
                    <a:lstStyle/>
                    <a:p>
                      <a:r>
                        <a:rPr lang="en-US" sz="700"/>
                        <a:t>23</a:t>
                      </a:r>
                    </a:p>
                  </a:txBody>
                  <a:tcPr/>
                </a:tc>
                <a:tc>
                  <a:txBody>
                    <a:bodyPr/>
                    <a:lstStyle/>
                    <a:p>
                      <a:r>
                        <a:rPr lang="en-US" sz="700"/>
                        <a:t>24</a:t>
                      </a:r>
                    </a:p>
                  </a:txBody>
                  <a:tcPr/>
                </a:tc>
                <a:tc>
                  <a:txBody>
                    <a:bodyPr/>
                    <a:lstStyle/>
                    <a:p>
                      <a:r>
                        <a:rPr lang="en-US" sz="700"/>
                        <a:t>25</a:t>
                      </a:r>
                    </a:p>
                  </a:txBody>
                  <a:tcPr/>
                </a:tc>
                <a:tc>
                  <a:txBody>
                    <a:bodyPr/>
                    <a:lstStyle/>
                    <a:p>
                      <a:r>
                        <a:rPr lang="en-US" sz="700"/>
                        <a:t>26</a:t>
                      </a:r>
                    </a:p>
                  </a:txBody>
                  <a:tcPr/>
                </a:tc>
                <a:tc>
                  <a:txBody>
                    <a:bodyPr/>
                    <a:lstStyle/>
                    <a:p>
                      <a:r>
                        <a:rPr lang="en-US" sz="700"/>
                        <a:t>27</a:t>
                      </a:r>
                    </a:p>
                  </a:txBody>
                  <a:tcPr/>
                </a:tc>
                <a:extLst>
                  <a:ext uri="{0D108BD9-81ED-4DB2-BD59-A6C34878D82A}">
                    <a16:rowId xmlns:a16="http://schemas.microsoft.com/office/drawing/2014/main" val="3693756101"/>
                  </a:ext>
                </a:extLst>
              </a:tr>
              <a:tr h="272391">
                <a:tc>
                  <a:txBody>
                    <a:bodyPr/>
                    <a:lstStyle/>
                    <a:p>
                      <a:r>
                        <a:rPr lang="en-US" sz="700"/>
                        <a:t>28</a:t>
                      </a:r>
                    </a:p>
                  </a:txBody>
                  <a:tcPr/>
                </a:tc>
                <a:tc>
                  <a:txBody>
                    <a:bodyPr/>
                    <a:lstStyle/>
                    <a:p>
                      <a:r>
                        <a:rPr lang="en-US" sz="700"/>
                        <a:t>29</a:t>
                      </a:r>
                    </a:p>
                  </a:txBody>
                  <a:tcPr/>
                </a:tc>
                <a:tc>
                  <a:txBody>
                    <a:bodyPr/>
                    <a:lstStyle/>
                    <a:p>
                      <a:r>
                        <a:rPr lang="en-US" sz="700"/>
                        <a:t>30</a:t>
                      </a:r>
                    </a:p>
                  </a:txBody>
                  <a:tcPr/>
                </a:tc>
                <a:tc>
                  <a:txBody>
                    <a:bodyPr/>
                    <a:lstStyle/>
                    <a:p>
                      <a:r>
                        <a:rPr lang="en-US" sz="700"/>
                        <a:t>31</a:t>
                      </a:r>
                    </a:p>
                  </a:txBody>
                  <a:tcPr/>
                </a:tc>
                <a:tc>
                  <a:txBody>
                    <a:bodyPr/>
                    <a:lstStyle/>
                    <a:p>
                      <a:endParaRPr lang="en-US" sz="700"/>
                    </a:p>
                  </a:txBody>
                  <a:tcPr/>
                </a:tc>
                <a:tc>
                  <a:txBody>
                    <a:bodyPr/>
                    <a:lstStyle/>
                    <a:p>
                      <a:endParaRPr lang="en-US" sz="700"/>
                    </a:p>
                  </a:txBody>
                  <a:tcPr/>
                </a:tc>
                <a:tc>
                  <a:txBody>
                    <a:bodyPr/>
                    <a:lstStyle/>
                    <a:p>
                      <a:endParaRPr lang="en-US" sz="700"/>
                    </a:p>
                  </a:txBody>
                  <a:tcPr/>
                </a:tc>
                <a:extLst>
                  <a:ext uri="{0D108BD9-81ED-4DB2-BD59-A6C34878D82A}">
                    <a16:rowId xmlns:a16="http://schemas.microsoft.com/office/drawing/2014/main" val="3714196975"/>
                  </a:ext>
                </a:extLst>
              </a:tr>
            </a:tbl>
          </a:graphicData>
        </a:graphic>
      </p:graphicFrame>
      <p:graphicFrame>
        <p:nvGraphicFramePr>
          <p:cNvPr id="4" name="Table 6">
            <a:extLst>
              <a:ext uri="{FF2B5EF4-FFF2-40B4-BE49-F238E27FC236}">
                <a16:creationId xmlns:a16="http://schemas.microsoft.com/office/drawing/2014/main" id="{B10BC28C-E821-A36F-CAF7-D81B6A0DAEAE}"/>
              </a:ext>
            </a:extLst>
          </p:cNvPr>
          <p:cNvGraphicFramePr>
            <a:graphicFrameLocks/>
          </p:cNvGraphicFramePr>
          <p:nvPr>
            <p:extLst>
              <p:ext uri="{D42A27DB-BD31-4B8C-83A1-F6EECF244321}">
                <p14:modId xmlns:p14="http://schemas.microsoft.com/office/powerpoint/2010/main" val="292769548"/>
              </p:ext>
            </p:extLst>
          </p:nvPr>
        </p:nvGraphicFramePr>
        <p:xfrm>
          <a:off x="311509" y="2597861"/>
          <a:ext cx="8688568" cy="2485316"/>
        </p:xfrm>
        <a:graphic>
          <a:graphicData uri="http://schemas.openxmlformats.org/drawingml/2006/table">
            <a:tbl>
              <a:tblPr firstRow="1" bandRow="1">
                <a:tableStyleId>{5C22544A-7EE6-4342-B048-85BDC9FD1C3A}</a:tableStyleId>
              </a:tblPr>
              <a:tblGrid>
                <a:gridCol w="1241224">
                  <a:extLst>
                    <a:ext uri="{9D8B030D-6E8A-4147-A177-3AD203B41FA5}">
                      <a16:colId xmlns:a16="http://schemas.microsoft.com/office/drawing/2014/main" val="3601602830"/>
                    </a:ext>
                  </a:extLst>
                </a:gridCol>
                <a:gridCol w="1241224">
                  <a:extLst>
                    <a:ext uri="{9D8B030D-6E8A-4147-A177-3AD203B41FA5}">
                      <a16:colId xmlns:a16="http://schemas.microsoft.com/office/drawing/2014/main" val="2798075496"/>
                    </a:ext>
                  </a:extLst>
                </a:gridCol>
                <a:gridCol w="1241224">
                  <a:extLst>
                    <a:ext uri="{9D8B030D-6E8A-4147-A177-3AD203B41FA5}">
                      <a16:colId xmlns:a16="http://schemas.microsoft.com/office/drawing/2014/main" val="2064396269"/>
                    </a:ext>
                  </a:extLst>
                </a:gridCol>
                <a:gridCol w="1241224">
                  <a:extLst>
                    <a:ext uri="{9D8B030D-6E8A-4147-A177-3AD203B41FA5}">
                      <a16:colId xmlns:a16="http://schemas.microsoft.com/office/drawing/2014/main" val="950322366"/>
                    </a:ext>
                  </a:extLst>
                </a:gridCol>
                <a:gridCol w="1241224">
                  <a:extLst>
                    <a:ext uri="{9D8B030D-6E8A-4147-A177-3AD203B41FA5}">
                      <a16:colId xmlns:a16="http://schemas.microsoft.com/office/drawing/2014/main" val="2872792035"/>
                    </a:ext>
                  </a:extLst>
                </a:gridCol>
                <a:gridCol w="1241224">
                  <a:extLst>
                    <a:ext uri="{9D8B030D-6E8A-4147-A177-3AD203B41FA5}">
                      <a16:colId xmlns:a16="http://schemas.microsoft.com/office/drawing/2014/main" val="1786585753"/>
                    </a:ext>
                  </a:extLst>
                </a:gridCol>
                <a:gridCol w="1241224">
                  <a:extLst>
                    <a:ext uri="{9D8B030D-6E8A-4147-A177-3AD203B41FA5}">
                      <a16:colId xmlns:a16="http://schemas.microsoft.com/office/drawing/2014/main" val="2772731961"/>
                    </a:ext>
                  </a:extLst>
                </a:gridCol>
              </a:tblGrid>
              <a:tr h="250492">
                <a:tc gridSpan="7">
                  <a:txBody>
                    <a:bodyPr/>
                    <a:lstStyle/>
                    <a:p>
                      <a:pPr algn="ctr"/>
                      <a:r>
                        <a:rPr lang="en-US" sz="1100"/>
                        <a:t>September 2022</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0480462"/>
                  </a:ext>
                </a:extLst>
              </a:tr>
              <a:tr h="243124">
                <a:tc>
                  <a:txBody>
                    <a:bodyPr/>
                    <a:lstStyle/>
                    <a:p>
                      <a:pPr algn="ctr"/>
                      <a:r>
                        <a:rPr lang="en-US" sz="1050"/>
                        <a:t>SUNDAY</a:t>
                      </a:r>
                    </a:p>
                  </a:txBody>
                  <a:tcPr>
                    <a:solidFill>
                      <a:schemeClr val="tx2">
                        <a:lumMod val="60000"/>
                        <a:lumOff val="40000"/>
                      </a:schemeClr>
                    </a:solidFill>
                  </a:tcPr>
                </a:tc>
                <a:tc>
                  <a:txBody>
                    <a:bodyPr/>
                    <a:lstStyle/>
                    <a:p>
                      <a:pPr algn="ctr"/>
                      <a:r>
                        <a:rPr lang="en-US" sz="1050"/>
                        <a:t>MONDAY</a:t>
                      </a:r>
                    </a:p>
                  </a:txBody>
                  <a:tcPr>
                    <a:solidFill>
                      <a:schemeClr val="tx2">
                        <a:lumMod val="60000"/>
                        <a:lumOff val="40000"/>
                      </a:schemeClr>
                    </a:solidFill>
                  </a:tcPr>
                </a:tc>
                <a:tc>
                  <a:txBody>
                    <a:bodyPr/>
                    <a:lstStyle/>
                    <a:p>
                      <a:pPr algn="ctr"/>
                      <a:r>
                        <a:rPr lang="en-US" sz="1050"/>
                        <a:t>TUESDAY</a:t>
                      </a:r>
                    </a:p>
                  </a:txBody>
                  <a:tcPr>
                    <a:solidFill>
                      <a:schemeClr val="tx2">
                        <a:lumMod val="60000"/>
                        <a:lumOff val="40000"/>
                      </a:schemeClr>
                    </a:solidFill>
                  </a:tcPr>
                </a:tc>
                <a:tc>
                  <a:txBody>
                    <a:bodyPr/>
                    <a:lstStyle/>
                    <a:p>
                      <a:pPr algn="ctr"/>
                      <a:r>
                        <a:rPr lang="en-US" sz="1050"/>
                        <a:t>WEDNESDAY</a:t>
                      </a:r>
                    </a:p>
                  </a:txBody>
                  <a:tcPr>
                    <a:solidFill>
                      <a:schemeClr val="tx2">
                        <a:lumMod val="60000"/>
                        <a:lumOff val="40000"/>
                      </a:schemeClr>
                    </a:solidFill>
                  </a:tcPr>
                </a:tc>
                <a:tc>
                  <a:txBody>
                    <a:bodyPr/>
                    <a:lstStyle/>
                    <a:p>
                      <a:pPr algn="ctr"/>
                      <a:r>
                        <a:rPr lang="en-US" sz="1050"/>
                        <a:t>THURSDAY</a:t>
                      </a:r>
                    </a:p>
                  </a:txBody>
                  <a:tcPr>
                    <a:solidFill>
                      <a:schemeClr val="tx2">
                        <a:lumMod val="60000"/>
                        <a:lumOff val="40000"/>
                      </a:schemeClr>
                    </a:solidFill>
                  </a:tcPr>
                </a:tc>
                <a:tc>
                  <a:txBody>
                    <a:bodyPr/>
                    <a:lstStyle/>
                    <a:p>
                      <a:pPr algn="ctr"/>
                      <a:r>
                        <a:rPr lang="en-US" sz="1050"/>
                        <a:t>FRIDAY</a:t>
                      </a:r>
                    </a:p>
                  </a:txBody>
                  <a:tcPr>
                    <a:solidFill>
                      <a:schemeClr val="tx2">
                        <a:lumMod val="60000"/>
                        <a:lumOff val="40000"/>
                      </a:schemeClr>
                    </a:solidFill>
                  </a:tcPr>
                </a:tc>
                <a:tc>
                  <a:txBody>
                    <a:bodyPr/>
                    <a:lstStyle/>
                    <a:p>
                      <a:pPr algn="ctr"/>
                      <a:r>
                        <a:rPr lang="en-US" sz="1050"/>
                        <a:t>SATURDAY</a:t>
                      </a:r>
                    </a:p>
                  </a:txBody>
                  <a:tcPr>
                    <a:solidFill>
                      <a:schemeClr val="tx2">
                        <a:lumMod val="60000"/>
                        <a:lumOff val="40000"/>
                      </a:schemeClr>
                    </a:solidFill>
                  </a:tcPr>
                </a:tc>
                <a:extLst>
                  <a:ext uri="{0D108BD9-81ED-4DB2-BD59-A6C34878D82A}">
                    <a16:rowId xmlns:a16="http://schemas.microsoft.com/office/drawing/2014/main" val="380691251"/>
                  </a:ext>
                </a:extLst>
              </a:tr>
              <a:tr h="238332">
                <a:tc>
                  <a:txBody>
                    <a:bodyPr/>
                    <a:lstStyle/>
                    <a:p>
                      <a:endParaRPr lang="en-US" sz="700"/>
                    </a:p>
                  </a:txBody>
                  <a:tcPr/>
                </a:tc>
                <a:tc>
                  <a:txBody>
                    <a:bodyPr/>
                    <a:lstStyle/>
                    <a:p>
                      <a:endParaRPr lang="en-US" sz="700"/>
                    </a:p>
                  </a:txBody>
                  <a:tcPr/>
                </a:tc>
                <a:tc>
                  <a:txBody>
                    <a:bodyPr/>
                    <a:lstStyle/>
                    <a:p>
                      <a:endParaRPr lang="en-US" sz="700"/>
                    </a:p>
                  </a:txBody>
                  <a:tcPr/>
                </a:tc>
                <a:tc>
                  <a:txBody>
                    <a:bodyPr/>
                    <a:lstStyle/>
                    <a:p>
                      <a:endParaRPr lang="en-US" sz="700"/>
                    </a:p>
                  </a:txBody>
                  <a:tcPr/>
                </a:tc>
                <a:tc>
                  <a:txBody>
                    <a:bodyPr/>
                    <a:lstStyle/>
                    <a:p>
                      <a:r>
                        <a:rPr lang="en-US" sz="700"/>
                        <a:t>1</a:t>
                      </a:r>
                    </a:p>
                  </a:txBody>
                  <a:tcPr/>
                </a:tc>
                <a:tc>
                  <a:txBody>
                    <a:bodyPr/>
                    <a:lstStyle/>
                    <a:p>
                      <a:r>
                        <a:rPr lang="en-US" sz="700"/>
                        <a:t>2</a:t>
                      </a:r>
                    </a:p>
                  </a:txBody>
                  <a:tcPr/>
                </a:tc>
                <a:tc>
                  <a:txBody>
                    <a:bodyPr/>
                    <a:lstStyle/>
                    <a:p>
                      <a:r>
                        <a:rPr lang="en-US" sz="700"/>
                        <a:t>3</a:t>
                      </a:r>
                    </a:p>
                  </a:txBody>
                  <a:tcPr/>
                </a:tc>
                <a:extLst>
                  <a:ext uri="{0D108BD9-81ED-4DB2-BD59-A6C34878D82A}">
                    <a16:rowId xmlns:a16="http://schemas.microsoft.com/office/drawing/2014/main" val="386658340"/>
                  </a:ext>
                </a:extLst>
              </a:tr>
              <a:tr h="407978">
                <a:tc>
                  <a:txBody>
                    <a:bodyPr/>
                    <a:lstStyle/>
                    <a:p>
                      <a:r>
                        <a:rPr lang="en-US" sz="700"/>
                        <a:t>4</a:t>
                      </a:r>
                    </a:p>
                  </a:txBody>
                  <a:tcPr/>
                </a:tc>
                <a:tc>
                  <a:txBody>
                    <a:bodyPr/>
                    <a:lstStyle/>
                    <a:p>
                      <a:r>
                        <a:rPr lang="en-US" sz="700"/>
                        <a:t>5</a:t>
                      </a:r>
                    </a:p>
                  </a:txBody>
                  <a:tcPr/>
                </a:tc>
                <a:tc>
                  <a:txBody>
                    <a:bodyPr/>
                    <a:lstStyle/>
                    <a:p>
                      <a:r>
                        <a:rPr lang="en-US" sz="700"/>
                        <a:t>6</a:t>
                      </a:r>
                    </a:p>
                  </a:txBody>
                  <a:tcPr/>
                </a:tc>
                <a:tc>
                  <a:txBody>
                    <a:bodyPr/>
                    <a:lstStyle/>
                    <a:p>
                      <a:r>
                        <a:rPr lang="en-US" sz="700"/>
                        <a:t>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a:t>8</a:t>
                      </a:r>
                    </a:p>
                    <a:p>
                      <a:pPr marL="0" marR="0" lvl="0" indent="0" algn="l" rtl="0" eaLnBrk="1" fontAlgn="auto" latinLnBrk="0" hangingPunct="1">
                        <a:lnSpc>
                          <a:spcPct val="100000"/>
                        </a:lnSpc>
                        <a:spcBef>
                          <a:spcPts val="0"/>
                        </a:spcBef>
                        <a:spcAft>
                          <a:spcPts val="0"/>
                        </a:spcAft>
                        <a:buClrTx/>
                        <a:buSzTx/>
                        <a:buFontTx/>
                        <a:buNone/>
                      </a:pPr>
                      <a:endParaRPr lang="en-US" sz="700"/>
                    </a:p>
                  </a:txBody>
                  <a:tcPr/>
                </a:tc>
                <a:tc>
                  <a:txBody>
                    <a:bodyPr/>
                    <a:lstStyle/>
                    <a:p>
                      <a:r>
                        <a:rPr lang="en-US" sz="700"/>
                        <a:t>9</a:t>
                      </a:r>
                    </a:p>
                  </a:txBody>
                  <a:tcPr/>
                </a:tc>
                <a:tc>
                  <a:txBody>
                    <a:bodyPr/>
                    <a:lstStyle/>
                    <a:p>
                      <a:r>
                        <a:rPr lang="en-US" sz="700"/>
                        <a:t>10</a:t>
                      </a:r>
                    </a:p>
                  </a:txBody>
                  <a:tcPr/>
                </a:tc>
                <a:extLst>
                  <a:ext uri="{0D108BD9-81ED-4DB2-BD59-A6C34878D82A}">
                    <a16:rowId xmlns:a16="http://schemas.microsoft.com/office/drawing/2014/main" val="1211639408"/>
                  </a:ext>
                </a:extLst>
              </a:tr>
              <a:tr h="604127">
                <a:tc>
                  <a:txBody>
                    <a:bodyPr/>
                    <a:lstStyle/>
                    <a:p>
                      <a:r>
                        <a:rPr lang="en-US" sz="700"/>
                        <a:t>11</a:t>
                      </a:r>
                    </a:p>
                  </a:txBody>
                  <a:tcPr/>
                </a:tc>
                <a:tc>
                  <a:txBody>
                    <a:bodyPr/>
                    <a:lstStyle/>
                    <a:p>
                      <a:r>
                        <a:rPr lang="en-US" sz="700"/>
                        <a:t>12</a:t>
                      </a:r>
                    </a:p>
                  </a:txBody>
                  <a:tcPr/>
                </a:tc>
                <a:tc>
                  <a:txBody>
                    <a:bodyPr/>
                    <a:lstStyle/>
                    <a:p>
                      <a:r>
                        <a:rPr lang="en-US" sz="700"/>
                        <a:t>13</a:t>
                      </a:r>
                    </a:p>
                  </a:txBody>
                  <a:tcPr/>
                </a:tc>
                <a:tc>
                  <a:txBody>
                    <a:bodyPr/>
                    <a:lstStyle/>
                    <a:p>
                      <a:r>
                        <a:rPr lang="en-US" sz="700"/>
                        <a:t>14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a:t>15</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a:highlight>
                            <a:srgbClr val="FFFFFF"/>
                          </a:highlight>
                        </a:rPr>
                        <a:t>LUMEN/Brightspeed Customer Forum Call</a:t>
                      </a:r>
                    </a:p>
                    <a:p>
                      <a:endParaRPr lang="en-US" sz="700"/>
                    </a:p>
                  </a:txBody>
                  <a:tcPr/>
                </a:tc>
                <a:tc>
                  <a:txBody>
                    <a:bodyPr/>
                    <a:lstStyle/>
                    <a:p>
                      <a:r>
                        <a:rPr lang="en-US" sz="700">
                          <a:highlight>
                            <a:srgbClr val="FFFFFF"/>
                          </a:highlight>
                        </a:rPr>
                        <a:t> 16</a:t>
                      </a:r>
                    </a:p>
                    <a:p>
                      <a:r>
                        <a:rPr lang="en-US" sz="700">
                          <a:highlight>
                            <a:srgbClr val="FFFFFF"/>
                          </a:highlight>
                        </a:rPr>
                        <a:t>Customer Testing Ends</a:t>
                      </a:r>
                    </a:p>
                  </a:txBody>
                  <a:tcPr/>
                </a:tc>
                <a:tc>
                  <a:txBody>
                    <a:bodyPr/>
                    <a:lstStyle/>
                    <a:p>
                      <a:r>
                        <a:rPr lang="en-US" sz="700"/>
                        <a:t>17</a:t>
                      </a:r>
                    </a:p>
                  </a:txBody>
                  <a:tcPr/>
                </a:tc>
                <a:extLst>
                  <a:ext uri="{0D108BD9-81ED-4DB2-BD59-A6C34878D82A}">
                    <a16:rowId xmlns:a16="http://schemas.microsoft.com/office/drawing/2014/main" val="1316869503"/>
                  </a:ext>
                </a:extLst>
              </a:tr>
              <a:tr h="206179">
                <a:tc>
                  <a:txBody>
                    <a:bodyPr/>
                    <a:lstStyle/>
                    <a:p>
                      <a:r>
                        <a:rPr lang="en-US" sz="700"/>
                        <a:t>18</a:t>
                      </a:r>
                    </a:p>
                  </a:txBody>
                  <a:tcPr/>
                </a:tc>
                <a:tc>
                  <a:txBody>
                    <a:bodyPr/>
                    <a:lstStyle/>
                    <a:p>
                      <a:r>
                        <a:rPr lang="en-US" sz="700"/>
                        <a:t>19</a:t>
                      </a:r>
                    </a:p>
                  </a:txBody>
                  <a:tcPr/>
                </a:tc>
                <a:tc>
                  <a:txBody>
                    <a:bodyPr/>
                    <a:lstStyle/>
                    <a:p>
                      <a:r>
                        <a:rPr lang="en-US" sz="700"/>
                        <a:t>20 </a:t>
                      </a:r>
                    </a:p>
                  </a:txBody>
                  <a:tcPr/>
                </a:tc>
                <a:tc>
                  <a:txBody>
                    <a:bodyPr/>
                    <a:lstStyle/>
                    <a:p>
                      <a:r>
                        <a:rPr lang="en-US" sz="700"/>
                        <a:t>21</a:t>
                      </a:r>
                    </a:p>
                  </a:txBody>
                  <a:tcPr/>
                </a:tc>
                <a:tc>
                  <a:txBody>
                    <a:bodyPr/>
                    <a:lstStyle/>
                    <a:p>
                      <a:r>
                        <a:rPr lang="en-US" sz="700"/>
                        <a:t>22</a:t>
                      </a:r>
                    </a:p>
                  </a:txBody>
                  <a:tcPr/>
                </a:tc>
                <a:tc>
                  <a:txBody>
                    <a:bodyPr/>
                    <a:lstStyle/>
                    <a:p>
                      <a:r>
                        <a:rPr lang="en-US" sz="700"/>
                        <a:t>23</a:t>
                      </a:r>
                    </a:p>
                  </a:txBody>
                  <a:tcPr/>
                </a:tc>
                <a:tc>
                  <a:txBody>
                    <a:bodyPr/>
                    <a:lstStyle/>
                    <a:p>
                      <a:r>
                        <a:rPr lang="en-US" sz="700"/>
                        <a:t>24</a:t>
                      </a:r>
                    </a:p>
                  </a:txBody>
                  <a:tcPr/>
                </a:tc>
                <a:extLst>
                  <a:ext uri="{0D108BD9-81ED-4DB2-BD59-A6C34878D82A}">
                    <a16:rowId xmlns:a16="http://schemas.microsoft.com/office/drawing/2014/main" val="3693756101"/>
                  </a:ext>
                </a:extLst>
              </a:tr>
              <a:tr h="500984">
                <a:tc>
                  <a:txBody>
                    <a:bodyPr/>
                    <a:lstStyle/>
                    <a:p>
                      <a:r>
                        <a:rPr lang="en-US" sz="700"/>
                        <a:t>25</a:t>
                      </a:r>
                    </a:p>
                  </a:txBody>
                  <a:tcPr/>
                </a:tc>
                <a:tc>
                  <a:txBody>
                    <a:bodyPr/>
                    <a:lstStyle/>
                    <a:p>
                      <a:r>
                        <a:rPr lang="en-US" sz="700"/>
                        <a:t>26</a:t>
                      </a:r>
                    </a:p>
                  </a:txBody>
                  <a:tcPr/>
                </a:tc>
                <a:tc>
                  <a:txBody>
                    <a:bodyPr/>
                    <a:lstStyle/>
                    <a:p>
                      <a:r>
                        <a:rPr lang="en-US" sz="700"/>
                        <a:t>27</a:t>
                      </a:r>
                    </a:p>
                  </a:txBody>
                  <a:tcPr/>
                </a:tc>
                <a:tc>
                  <a:txBody>
                    <a:bodyPr/>
                    <a:lstStyle/>
                    <a:p>
                      <a:r>
                        <a:rPr lang="en-US" sz="700"/>
                        <a:t>28</a:t>
                      </a:r>
                    </a:p>
                  </a:txBody>
                  <a:tcPr/>
                </a:tc>
                <a:tc>
                  <a:txBody>
                    <a:bodyPr/>
                    <a:lstStyle/>
                    <a:p>
                      <a:r>
                        <a:rPr lang="en-US" sz="700"/>
                        <a:t>29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a:t>30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00"/>
                        <a:t>Brightspeed Acquisition Close</a:t>
                      </a:r>
                    </a:p>
                    <a:p>
                      <a:endParaRPr lang="en-US" sz="700"/>
                    </a:p>
                  </a:txBody>
                  <a:tcPr/>
                </a:tc>
                <a:tc>
                  <a:txBody>
                    <a:bodyPr/>
                    <a:lstStyle/>
                    <a:p>
                      <a:endParaRPr lang="en-US" sz="700"/>
                    </a:p>
                  </a:txBody>
                  <a:tcPr/>
                </a:tc>
                <a:extLst>
                  <a:ext uri="{0D108BD9-81ED-4DB2-BD59-A6C34878D82A}">
                    <a16:rowId xmlns:a16="http://schemas.microsoft.com/office/drawing/2014/main" val="3714196975"/>
                  </a:ext>
                </a:extLst>
              </a:tr>
            </a:tbl>
          </a:graphicData>
        </a:graphic>
      </p:graphicFrame>
    </p:spTree>
    <p:extLst>
      <p:ext uri="{BB962C8B-B14F-4D97-AF65-F5344CB8AC3E}">
        <p14:creationId xmlns:p14="http://schemas.microsoft.com/office/powerpoint/2010/main" val="11844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0" y="35056"/>
            <a:ext cx="3715281" cy="689415"/>
          </a:xfrm>
        </p:spPr>
        <p:txBody>
          <a:bodyPr vert="horz" lIns="91440" tIns="45720" rIns="91440" bIns="45720" rtlCol="0" anchor="b">
            <a:normAutofit fontScale="90000"/>
          </a:bodyPr>
          <a:lstStyle/>
          <a:p>
            <a:pPr algn="ctr" defTabSz="914400"/>
            <a:r>
              <a:rPr lang="en-US">
                <a:solidFill>
                  <a:schemeClr val="bg1"/>
                </a:solidFill>
              </a:rPr>
              <a:t>Operations Support Systems (OSS)</a:t>
            </a:r>
            <a:endParaRPr lang="en-US">
              <a:solidFill>
                <a:srgbClr val="FF0000"/>
              </a:solidFill>
            </a:endParaRPr>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xfrm>
            <a:off x="7829550" y="4767262"/>
            <a:ext cx="685800" cy="273844"/>
          </a:xfrm>
          <a:prstGeom prst="rect">
            <a:avLst/>
          </a:prstGeom>
        </p:spPr>
        <p:txBody>
          <a:bodyPr vert="horz" lIns="91440" tIns="45720" rIns="91440" bIns="45720" rtlCol="0" anchor="ctr">
            <a:normAutofit/>
          </a:bodyPr>
          <a:lstStyle>
            <a:lvl1pPr algn="l">
              <a:defRPr sz="700">
                <a:solidFill>
                  <a:schemeClr val="bg2">
                    <a:lumMod val="50000"/>
                  </a:schemeClr>
                </a:solidFill>
              </a:defRPr>
            </a:lvl1pPr>
          </a:lstStyle>
          <a:p>
            <a:pPr algn="r" defTabSz="914400">
              <a:lnSpc>
                <a:spcPct val="90000"/>
              </a:lnSpc>
              <a:spcAft>
                <a:spcPts val="600"/>
              </a:spcAft>
              <a:defRPr/>
            </a:pPr>
            <a:fld id="{16AF6406-B3F2-AD48-99A2-24C88CF40A2E}" type="slidenum">
              <a:rPr lang="en-US" sz="1200">
                <a:solidFill>
                  <a:srgbClr val="FFFFFF"/>
                </a:solidFill>
                <a:latin typeface="Calibri" panose="020F0502020204030204"/>
              </a:rPr>
              <a:pPr algn="r" defTabSz="914400">
                <a:lnSpc>
                  <a:spcPct val="90000"/>
                </a:lnSpc>
                <a:spcAft>
                  <a:spcPts val="600"/>
                </a:spcAft>
                <a:defRPr/>
              </a:pPr>
              <a:t>7</a:t>
            </a:fld>
            <a:endParaRPr lang="en-US" sz="1200">
              <a:solidFill>
                <a:srgbClr val="FFFFFF"/>
              </a:solidFill>
              <a:latin typeface="Calibri" panose="020F0502020204030204"/>
            </a:endParaRPr>
          </a:p>
        </p:txBody>
      </p:sp>
      <p:pic>
        <p:nvPicPr>
          <p:cNvPr id="12" name="Picture 11">
            <a:extLst>
              <a:ext uri="{FF2B5EF4-FFF2-40B4-BE49-F238E27FC236}">
                <a16:creationId xmlns:a16="http://schemas.microsoft.com/office/drawing/2014/main" id="{CDFD2277-8453-45DD-9185-98E007F2609C}"/>
              </a:ext>
            </a:extLst>
          </p:cNvPr>
          <p:cNvPicPr>
            <a:picLocks noChangeAspect="1"/>
          </p:cNvPicPr>
          <p:nvPr/>
        </p:nvPicPr>
        <p:blipFill rotWithShape="1">
          <a:blip r:embed="rId3"/>
          <a:srcRect l="25797" r="17783"/>
          <a:stretch/>
        </p:blipFill>
        <p:spPr>
          <a:xfrm>
            <a:off x="4225588" y="10"/>
            <a:ext cx="4917268" cy="51002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3" name="TextBox 12">
            <a:extLst>
              <a:ext uri="{FF2B5EF4-FFF2-40B4-BE49-F238E27FC236}">
                <a16:creationId xmlns:a16="http://schemas.microsoft.com/office/drawing/2014/main" id="{A36AFCA8-E660-43FB-BC24-EEBE214AD0B9}"/>
              </a:ext>
            </a:extLst>
          </p:cNvPr>
          <p:cNvSpPr txBox="1"/>
          <p:nvPr/>
        </p:nvSpPr>
        <p:spPr>
          <a:xfrm>
            <a:off x="0" y="832691"/>
            <a:ext cx="3648399" cy="2490501"/>
          </a:xfrm>
          <a:prstGeom prst="rect">
            <a:avLst/>
          </a:prstGeom>
        </p:spPr>
        <p:txBody>
          <a:bodyPr vert="horz" lIns="91440" tIns="45720" rIns="91440" bIns="45720" rtlCol="0">
            <a:noAutofit/>
          </a:bodyPr>
          <a:lstStyle/>
          <a:p>
            <a:pPr marL="169863" indent="-112713" defTabSz="914400">
              <a:lnSpc>
                <a:spcPct val="90000"/>
              </a:lnSpc>
              <a:spcAft>
                <a:spcPts val="1200"/>
              </a:spcAft>
              <a:buFont typeface="Arial" panose="020B0604020202020204" pitchFamily="34" charset="0"/>
              <a:buChar char="•"/>
            </a:pPr>
            <a:r>
              <a:rPr lang="en-US" sz="1100"/>
              <a:t>To support Brightspeed, for a transitional time after the closing of the sale, LUMEN will provide Operational Support Systems (OSS) for customers in the 20 states acquired by Brightspeed.  </a:t>
            </a:r>
          </a:p>
          <a:p>
            <a:pPr marL="169863" indent="-112713" defTabSz="914400">
              <a:lnSpc>
                <a:spcPct val="90000"/>
              </a:lnSpc>
              <a:spcAft>
                <a:spcPts val="1200"/>
              </a:spcAft>
              <a:buFont typeface="Arial" panose="020B0604020202020204" pitchFamily="34" charset="0"/>
              <a:buChar char="•"/>
            </a:pPr>
            <a:r>
              <a:rPr lang="en-US" sz="1100"/>
              <a:t>Ownership of the replicated OSS will be transferred to Brightspeed at close. OSS operating under the TSA agreement will be transferred at a date yet to be determined. </a:t>
            </a:r>
          </a:p>
          <a:p>
            <a:pPr marL="169863" indent="-112713" defTabSz="914400">
              <a:lnSpc>
                <a:spcPct val="90000"/>
              </a:lnSpc>
              <a:spcAft>
                <a:spcPts val="1200"/>
              </a:spcAft>
              <a:buFont typeface="Arial" panose="020B0604020202020204" pitchFamily="34" charset="0"/>
              <a:buChar char="•"/>
            </a:pPr>
            <a:r>
              <a:rPr lang="en-US" sz="1100"/>
              <a:t>Bonded (UOM) customers for ordering systems will utilize existing LUMEN connections.</a:t>
            </a:r>
          </a:p>
          <a:p>
            <a:pPr marL="169863" indent="-112713" defTabSz="914400">
              <a:lnSpc>
                <a:spcPct val="90000"/>
              </a:lnSpc>
              <a:spcAft>
                <a:spcPts val="1200"/>
              </a:spcAft>
              <a:buFont typeface="Arial" panose="020B0604020202020204" pitchFamily="34" charset="0"/>
              <a:buChar char="•"/>
            </a:pPr>
            <a:r>
              <a:rPr lang="en-US" sz="1100"/>
              <a:t>VFO GUI Users will have duplicated access to the Brightspeed ordering instance thru a replicated VFO GUI via a unique URL.</a:t>
            </a:r>
          </a:p>
          <a:p>
            <a:pPr marL="169863" indent="-112713" defTabSz="914400">
              <a:lnSpc>
                <a:spcPct val="90000"/>
              </a:lnSpc>
              <a:spcAft>
                <a:spcPts val="1200"/>
              </a:spcAft>
              <a:buFont typeface="Arial" panose="020B0604020202020204" pitchFamily="34" charset="0"/>
              <a:buChar char="•"/>
            </a:pPr>
            <a:r>
              <a:rPr lang="en-US" sz="1100"/>
              <a:t>As part of the transition, Lumen will continue to provide the PTA platform in the Brightspeed impacted states in the same manner as it does today. </a:t>
            </a:r>
          </a:p>
          <a:p>
            <a:pPr marL="169863" indent="-112713" defTabSz="914400">
              <a:lnSpc>
                <a:spcPct val="90000"/>
              </a:lnSpc>
              <a:spcAft>
                <a:spcPts val="1200"/>
              </a:spcAft>
              <a:buFont typeface="Arial" panose="020B0604020202020204" pitchFamily="34" charset="0"/>
              <a:buChar char="•"/>
            </a:pPr>
            <a:r>
              <a:rPr lang="en-US" sz="1100"/>
              <a:t>More information is available at: </a:t>
            </a:r>
            <a:r>
              <a:rPr lang="en-US" sz="1100" u="sng">
                <a:solidFill>
                  <a:schemeClr val="bg1"/>
                </a:solidFill>
                <a:effectLst/>
                <a:hlinkClick r:id="rId4">
                  <a:extLst>
                    <a:ext uri="{A12FA001-AC4F-418D-AE19-62706E023703}">
                      <ahyp:hlinkClr xmlns:ahyp="http://schemas.microsoft.com/office/drawing/2018/hyperlinkcolor" val="tx"/>
                    </a:ext>
                  </a:extLst>
                </a:hlinkClick>
              </a:rPr>
              <a:t>https://news.lumen.com/brightspeed-wholesale</a:t>
            </a:r>
            <a:endParaRPr lang="en-US" sz="1100">
              <a:solidFill>
                <a:schemeClr val="bg1"/>
              </a:solidFill>
              <a:effectLst/>
            </a:endParaRPr>
          </a:p>
        </p:txBody>
      </p:sp>
    </p:spTree>
    <p:extLst>
      <p:ext uri="{BB962C8B-B14F-4D97-AF65-F5344CB8AC3E}">
        <p14:creationId xmlns:p14="http://schemas.microsoft.com/office/powerpoint/2010/main" val="257658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C9D6-9191-8B45-85E6-DAFB0BFF1EBC}"/>
              </a:ext>
            </a:extLst>
          </p:cNvPr>
          <p:cNvSpPr>
            <a:spLocks noGrp="1"/>
          </p:cNvSpPr>
          <p:nvPr>
            <p:ph type="title"/>
          </p:nvPr>
        </p:nvSpPr>
        <p:spPr/>
        <p:txBody>
          <a:bodyPr/>
          <a:lstStyle/>
          <a:p>
            <a:r>
              <a:rPr lang="en-US"/>
              <a:t>Ordering</a:t>
            </a:r>
          </a:p>
        </p:txBody>
      </p:sp>
      <p:sp>
        <p:nvSpPr>
          <p:cNvPr id="3" name="Slide Number Placeholder 5">
            <a:extLst>
              <a:ext uri="{FF2B5EF4-FFF2-40B4-BE49-F238E27FC236}">
                <a16:creationId xmlns:a16="http://schemas.microsoft.com/office/drawing/2014/main" id="{684D76CB-9E74-D44C-B685-CE09BB61CB3E}"/>
              </a:ext>
            </a:extLst>
          </p:cNvPr>
          <p:cNvSpPr>
            <a:spLocks noGrp="1"/>
          </p:cNvSpPr>
          <p:nvPr>
            <p:ph type="sldNum" sz="quarter" idx="4"/>
          </p:nvPr>
        </p:nvSpPr>
        <p:spPr>
          <a:prstGeom prst="rect">
            <a:avLst/>
          </a:prstGeom>
        </p:spPr>
        <p:txBody>
          <a:bodyPr vert="horz" lIns="91440" tIns="45720" rIns="91440" bIns="45720" rtlCol="0" anchor="ctr"/>
          <a:lstStyle>
            <a:lvl1pPr algn="l">
              <a:defRPr sz="700">
                <a:solidFill>
                  <a:schemeClr val="bg2">
                    <a:lumMod val="50000"/>
                  </a:schemeClr>
                </a:solidFill>
              </a:defRPr>
            </a:lvl1pPr>
          </a:lstStyle>
          <a:p>
            <a:fld id="{16AF6406-B3F2-AD48-99A2-24C88CF40A2E}" type="slidenum">
              <a:rPr lang="en-US" smtClean="0"/>
              <a:pPr/>
              <a:t>8</a:t>
            </a:fld>
            <a:endParaRPr lang="en-US"/>
          </a:p>
        </p:txBody>
      </p:sp>
    </p:spTree>
    <p:extLst>
      <p:ext uri="{BB962C8B-B14F-4D97-AF65-F5344CB8AC3E}">
        <p14:creationId xmlns:p14="http://schemas.microsoft.com/office/powerpoint/2010/main" val="46026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F4C-3CEC-7449-BA36-888E60F3520D}"/>
              </a:ext>
            </a:extLst>
          </p:cNvPr>
          <p:cNvSpPr>
            <a:spLocks noGrp="1"/>
          </p:cNvSpPr>
          <p:nvPr>
            <p:ph type="title"/>
          </p:nvPr>
        </p:nvSpPr>
        <p:spPr>
          <a:xfrm>
            <a:off x="394638" y="-279206"/>
            <a:ext cx="3276451" cy="1467631"/>
          </a:xfrm>
        </p:spPr>
        <p:txBody>
          <a:bodyPr vert="horz" lIns="91440" tIns="45720" rIns="91440" bIns="45720" rtlCol="0" anchor="b">
            <a:normAutofit/>
          </a:bodyPr>
          <a:lstStyle/>
          <a:p>
            <a:pPr algn="ctr" defTabSz="914400"/>
            <a:r>
              <a:rPr lang="en-US" sz="2300">
                <a:solidFill>
                  <a:schemeClr val="tx2"/>
                </a:solidFill>
              </a:rPr>
              <a:t>Access Ordering</a:t>
            </a:r>
            <a:br>
              <a:rPr lang="en-US" sz="2300">
                <a:solidFill>
                  <a:schemeClr val="tx2"/>
                </a:solidFill>
              </a:rPr>
            </a:br>
            <a:r>
              <a:rPr lang="en-US" sz="2300">
                <a:solidFill>
                  <a:schemeClr val="tx2"/>
                </a:solidFill>
              </a:rPr>
              <a:t>General Information</a:t>
            </a:r>
            <a:br>
              <a:rPr lang="en-US" sz="2300">
                <a:solidFill>
                  <a:schemeClr val="tx2"/>
                </a:solidFill>
              </a:rPr>
            </a:br>
            <a:endParaRPr lang="en-US" sz="2300">
              <a:solidFill>
                <a:schemeClr val="tx2"/>
              </a:solidFill>
            </a:endParaRPr>
          </a:p>
        </p:txBody>
      </p:sp>
      <p:sp>
        <p:nvSpPr>
          <p:cNvPr id="6" name="Slide Number Placeholder 5">
            <a:extLst>
              <a:ext uri="{FF2B5EF4-FFF2-40B4-BE49-F238E27FC236}">
                <a16:creationId xmlns:a16="http://schemas.microsoft.com/office/drawing/2014/main" id="{898AEEDE-1387-BF49-96E9-B524718FD698}"/>
              </a:ext>
            </a:extLst>
          </p:cNvPr>
          <p:cNvSpPr>
            <a:spLocks noGrp="1"/>
          </p:cNvSpPr>
          <p:nvPr>
            <p:ph type="sldNum" sz="quarter" idx="4"/>
          </p:nvPr>
        </p:nvSpPr>
        <p:spPr>
          <a:xfrm>
            <a:off x="7829550" y="4767262"/>
            <a:ext cx="685800" cy="273844"/>
          </a:xfrm>
          <a:prstGeom prst="rect">
            <a:avLst/>
          </a:prstGeom>
        </p:spPr>
        <p:txBody>
          <a:bodyPr vert="horz" lIns="91440" tIns="45720" rIns="91440" bIns="45720" rtlCol="0" anchor="ctr">
            <a:normAutofit/>
          </a:bodyPr>
          <a:lstStyle>
            <a:lvl1pPr algn="l">
              <a:defRPr sz="700">
                <a:solidFill>
                  <a:schemeClr val="bg2">
                    <a:lumMod val="50000"/>
                  </a:schemeClr>
                </a:solidFill>
              </a:defRPr>
            </a:lvl1pPr>
          </a:lstStyle>
          <a:p>
            <a:pPr algn="r" defTabSz="914400">
              <a:lnSpc>
                <a:spcPct val="90000"/>
              </a:lnSpc>
              <a:spcAft>
                <a:spcPts val="600"/>
              </a:spcAft>
              <a:defRPr/>
            </a:pPr>
            <a:fld id="{16AF6406-B3F2-AD48-99A2-24C88CF40A2E}" type="slidenum">
              <a:rPr lang="en-US" sz="1200">
                <a:solidFill>
                  <a:srgbClr val="FFFFFF"/>
                </a:solidFill>
                <a:latin typeface="Calibri" panose="020F0502020204030204"/>
              </a:rPr>
              <a:pPr algn="r" defTabSz="914400">
                <a:lnSpc>
                  <a:spcPct val="90000"/>
                </a:lnSpc>
                <a:spcAft>
                  <a:spcPts val="600"/>
                </a:spcAft>
                <a:defRPr/>
              </a:pPr>
              <a:t>9</a:t>
            </a:fld>
            <a:endParaRPr lang="en-US" sz="1200">
              <a:solidFill>
                <a:srgbClr val="FFFFFF"/>
              </a:solidFill>
              <a:latin typeface="Calibri" panose="020F0502020204030204"/>
            </a:endParaRPr>
          </a:p>
        </p:txBody>
      </p:sp>
      <p:pic>
        <p:nvPicPr>
          <p:cNvPr id="4" name="Picture 3">
            <a:extLst>
              <a:ext uri="{FF2B5EF4-FFF2-40B4-BE49-F238E27FC236}">
                <a16:creationId xmlns:a16="http://schemas.microsoft.com/office/drawing/2014/main" id="{BDAC372B-A610-4BF5-865F-A3C68E9BC870}"/>
              </a:ext>
            </a:extLst>
          </p:cNvPr>
          <p:cNvPicPr>
            <a:picLocks noChangeAspect="1"/>
          </p:cNvPicPr>
          <p:nvPr/>
        </p:nvPicPr>
        <p:blipFill rotWithShape="1">
          <a:blip r:embed="rId2"/>
          <a:srcRect l="33020" r="277" b="-2"/>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3" name="TextBox 12">
            <a:extLst>
              <a:ext uri="{FF2B5EF4-FFF2-40B4-BE49-F238E27FC236}">
                <a16:creationId xmlns:a16="http://schemas.microsoft.com/office/drawing/2014/main" id="{A36AFCA8-E660-43FB-BC24-EEBE214AD0B9}"/>
              </a:ext>
            </a:extLst>
          </p:cNvPr>
          <p:cNvSpPr txBox="1"/>
          <p:nvPr/>
        </p:nvSpPr>
        <p:spPr>
          <a:xfrm>
            <a:off x="0" y="1012807"/>
            <a:ext cx="3790899" cy="3575861"/>
          </a:xfrm>
          <a:prstGeom prst="rect">
            <a:avLst/>
          </a:prstGeom>
        </p:spPr>
        <p:txBody>
          <a:bodyPr vert="horz" lIns="91440" tIns="45720" rIns="91440" bIns="45720" rtlCol="0">
            <a:normAutofit/>
          </a:bodyPr>
          <a:lstStyle/>
          <a:p>
            <a:pPr marL="285750" indent="-228600" defTabSz="914400">
              <a:lnSpc>
                <a:spcPct val="90000"/>
              </a:lnSpc>
              <a:spcAft>
                <a:spcPts val="1800"/>
              </a:spcAft>
              <a:buFont typeface="Arial" panose="020B0604020202020204" pitchFamily="34" charset="0"/>
              <a:buChar char="•"/>
            </a:pPr>
            <a:r>
              <a:rPr lang="en-US" sz="1400"/>
              <a:t>Interexchange Carrier Service Code (ICSC)</a:t>
            </a:r>
          </a:p>
          <a:p>
            <a:pPr marL="285750" indent="-228600" defTabSz="914400">
              <a:lnSpc>
                <a:spcPct val="90000"/>
              </a:lnSpc>
              <a:spcAft>
                <a:spcPts val="1800"/>
              </a:spcAft>
              <a:buFont typeface="Arial" panose="020B0604020202020204" pitchFamily="34" charset="0"/>
              <a:buChar char="•"/>
            </a:pPr>
            <a:r>
              <a:rPr lang="en-US" sz="1400"/>
              <a:t>Brightspeed will assume ownership of the ICSCs shows on the next slide at close.</a:t>
            </a:r>
          </a:p>
          <a:p>
            <a:pPr marL="285750" indent="-228600" defTabSz="914400">
              <a:lnSpc>
                <a:spcPct val="90000"/>
              </a:lnSpc>
              <a:spcAft>
                <a:spcPts val="1800"/>
              </a:spcAft>
              <a:buFont typeface="Arial" panose="020B0604020202020204" pitchFamily="34" charset="0"/>
              <a:buChar char="•"/>
            </a:pPr>
            <a:r>
              <a:rPr lang="en-US" sz="1400"/>
              <a:t>LUMEN will retain the use of the MG04 and SM01 ICSCs.</a:t>
            </a:r>
          </a:p>
          <a:p>
            <a:pPr marL="285750" indent="-228600" defTabSz="914400">
              <a:lnSpc>
                <a:spcPct val="90000"/>
              </a:lnSpc>
              <a:spcAft>
                <a:spcPts val="1800"/>
              </a:spcAft>
              <a:buFont typeface="Arial" panose="020B0604020202020204" pitchFamily="34" charset="0"/>
              <a:buChar char="•"/>
            </a:pPr>
            <a:r>
              <a:rPr lang="en-US" sz="1400"/>
              <a:t>ASR requests to the properties in KS, MO, TX previously under MG04 must be submitted under CH10 post-close.</a:t>
            </a:r>
          </a:p>
          <a:p>
            <a:pPr marL="285750" indent="-228600" defTabSz="914400">
              <a:lnSpc>
                <a:spcPct val="90000"/>
              </a:lnSpc>
              <a:spcAft>
                <a:spcPts val="1800"/>
              </a:spcAft>
              <a:buFont typeface="Arial" panose="020B0604020202020204" pitchFamily="34" charset="0"/>
              <a:buChar char="•"/>
            </a:pPr>
            <a:r>
              <a:rPr lang="en-US" sz="1400"/>
              <a:t>Converted CCLC assets ordered under the ICSC of SM01 must be submitted to CenturyTel Broadband Services under the ICSC of CT20 post-close.</a:t>
            </a:r>
          </a:p>
        </p:txBody>
      </p:sp>
    </p:spTree>
    <p:extLst>
      <p:ext uri="{BB962C8B-B14F-4D97-AF65-F5344CB8AC3E}">
        <p14:creationId xmlns:p14="http://schemas.microsoft.com/office/powerpoint/2010/main" val="14568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umen1">
      <a:dk1>
        <a:srgbClr val="000000"/>
      </a:dk1>
      <a:lt1>
        <a:srgbClr val="FFFFFF"/>
      </a:lt1>
      <a:dk2>
        <a:srgbClr val="0075C9"/>
      </a:dk2>
      <a:lt2>
        <a:srgbClr val="EEEEEE"/>
      </a:lt2>
      <a:accent1>
        <a:srgbClr val="38C6F3"/>
      </a:accent1>
      <a:accent2>
        <a:srgbClr val="0075C9"/>
      </a:accent2>
      <a:accent3>
        <a:srgbClr val="0C9ED9"/>
      </a:accent3>
      <a:accent4>
        <a:srgbClr val="FF9E18"/>
      </a:accent4>
      <a:accent5>
        <a:srgbClr val="083076"/>
      </a:accent5>
      <a:accent6>
        <a:srgbClr val="EE762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7aa1b74-73b2-41e4-91bb-2e0033bb1079">
      <UserInfo>
        <DisplayName>Walker, Letty E</DisplayName>
        <AccountId>265</AccountId>
        <AccountType/>
      </UserInfo>
      <UserInfo>
        <DisplayName>Povirk, Kim J</DisplayName>
        <AccountId>77</AccountId>
        <AccountType/>
      </UserInfo>
      <UserInfo>
        <DisplayName>Raley, Angie S</DisplayName>
        <AccountId>1748</AccountId>
        <AccountType/>
      </UserInfo>
      <UserInfo>
        <DisplayName>Macdonald, Scott</DisplayName>
        <AccountId>446</AccountId>
        <AccountType/>
      </UserInfo>
      <UserInfo>
        <DisplayName>Dains, Cassie A</DisplayName>
        <AccountId>1072</AccountId>
        <AccountType/>
      </UserInfo>
      <UserInfo>
        <DisplayName>Gfeller, Ryan J</DisplayName>
        <AccountId>55</AccountId>
        <AccountType/>
      </UserInfo>
      <UserInfo>
        <DisplayName>Kaplun, Amanda</DisplayName>
        <AccountId>79</AccountId>
        <AccountType/>
      </UserInfo>
      <UserInfo>
        <DisplayName>Pendygraft, Scott</DisplayName>
        <AccountId>48</AccountId>
        <AccountType/>
      </UserInfo>
      <UserInfo>
        <DisplayName>Pantelides, Kristina</DisplayName>
        <AccountId>1468</AccountId>
        <AccountType/>
      </UserInfo>
      <UserInfo>
        <DisplayName>McGranahan, Devon</DisplayName>
        <AccountId>1761</AccountId>
        <AccountType/>
      </UserInfo>
      <UserInfo>
        <DisplayName>Licata, Lon</DisplayName>
        <AccountId>116</AccountId>
        <AccountType/>
      </UserInfo>
      <UserInfo>
        <DisplayName>Farris, Joey</DisplayName>
        <AccountId>785</AccountId>
        <AccountType/>
      </UserInfo>
      <UserInfo>
        <DisplayName>Engle, Todd</DisplayName>
        <AccountId>2054</AccountId>
        <AccountType/>
      </UserInfo>
      <UserInfo>
        <DisplayName>Eppinette, Sid C</DisplayName>
        <AccountId>51</AccountId>
        <AccountType/>
      </UserInfo>
      <UserInfo>
        <DisplayName>Tucker, Barney</DisplayName>
        <AccountId>1759</AccountId>
        <AccountType/>
      </UserInfo>
      <UserInfo>
        <DisplayName>Gilbert, Sue</DisplayName>
        <AccountId>2099</AccountId>
        <AccountType/>
      </UserInfo>
      <UserInfo>
        <DisplayName>Lindsay, Sean C</DisplayName>
        <AccountId>68</AccountId>
        <AccountType/>
      </UserInfo>
      <UserInfo>
        <DisplayName>Loughran, Brad</DisplayName>
        <AccountId>1318</AccountId>
        <AccountType/>
      </UserInfo>
    </SharedWithUsers>
    <lcf76f155ced4ddcb4097134ff3c332f xmlns="5d8e03ff-1260-4a2f-86cb-8457cc5a806b">
      <Terms xmlns="http://schemas.microsoft.com/office/infopath/2007/PartnerControls"/>
    </lcf76f155ced4ddcb4097134ff3c332f>
    <TaxCatchAll xmlns="779d62b7-53ca-4b8b-ae0c-13b4232ed7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85E85793E16045B83AC39540D05D14" ma:contentTypeVersion="15" ma:contentTypeDescription="Create a new document." ma:contentTypeScope="" ma:versionID="8465c029fd9e98d8bbb43857c23851fd">
  <xsd:schema xmlns:xsd="http://www.w3.org/2001/XMLSchema" xmlns:xs="http://www.w3.org/2001/XMLSchema" xmlns:p="http://schemas.microsoft.com/office/2006/metadata/properties" xmlns:ns2="5d8e03ff-1260-4a2f-86cb-8457cc5a806b" xmlns:ns3="e7aa1b74-73b2-41e4-91bb-2e0033bb1079" xmlns:ns4="779d62b7-53ca-4b8b-ae0c-13b4232ed70a" targetNamespace="http://schemas.microsoft.com/office/2006/metadata/properties" ma:root="true" ma:fieldsID="69d87bcefa9db8a3605198d1532fd3e3" ns2:_="" ns3:_="" ns4:_="">
    <xsd:import namespace="5d8e03ff-1260-4a2f-86cb-8457cc5a806b"/>
    <xsd:import namespace="e7aa1b74-73b2-41e4-91bb-2e0033bb1079"/>
    <xsd:import namespace="779d62b7-53ca-4b8b-ae0c-13b4232ed7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e03ff-1260-4a2f-86cb-8457cc5a80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7fc65f-8ad8-433e-8663-d7a51d303f9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aa1b74-73b2-41e4-91bb-2e0033bb107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9d62b7-53ca-4b8b-ae0c-13b4232ed70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4001cb8-e0d0-4bb9-8240-4130b0d863eb}" ma:internalName="TaxCatchAll" ma:showField="CatchAllData" ma:web="e7aa1b74-73b2-41e4-91bb-2e0033bb10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E71173-F90F-45AF-9BC0-F9A2E31543F6}">
  <ds:schemaRefs>
    <ds:schemaRef ds:uri="http://purl.org/dc/elements/1.1/"/>
    <ds:schemaRef ds:uri="779d62b7-53ca-4b8b-ae0c-13b4232ed70a"/>
    <ds:schemaRef ds:uri="http://schemas.microsoft.com/office/2006/metadata/properties"/>
    <ds:schemaRef ds:uri="e7aa1b74-73b2-41e4-91bb-2e0033bb1079"/>
    <ds:schemaRef ds:uri="http://purl.org/dc/terms/"/>
    <ds:schemaRef ds:uri="5d8e03ff-1260-4a2f-86cb-8457cc5a806b"/>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6525485-DFD9-46D6-84BB-48048C0CFEE1}">
  <ds:schemaRefs>
    <ds:schemaRef ds:uri="http://schemas.microsoft.com/sharepoint/v3/contenttype/forms"/>
  </ds:schemaRefs>
</ds:datastoreItem>
</file>

<file path=customXml/itemProps3.xml><?xml version="1.0" encoding="utf-8"?>
<ds:datastoreItem xmlns:ds="http://schemas.openxmlformats.org/officeDocument/2006/customXml" ds:itemID="{ACB0E565-05CF-478E-A013-DA742659EEC3}">
  <ds:schemaRefs>
    <ds:schemaRef ds:uri="5d8e03ff-1260-4a2f-86cb-8457cc5a806b"/>
    <ds:schemaRef ds:uri="779d62b7-53ca-4b8b-ae0c-13b4232ed70a"/>
    <ds:schemaRef ds:uri="e7aa1b74-73b2-41e4-91bb-2e0033bb10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1597</Words>
  <Application>Microsoft Office PowerPoint</Application>
  <PresentationFormat>On-screen Show (16:9)</PresentationFormat>
  <Paragraphs>466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Monaco</vt:lpstr>
      <vt:lpstr>STIXGeneral-Regular</vt:lpstr>
      <vt:lpstr>Office Theme</vt:lpstr>
      <vt:lpstr>Brightspeed</vt:lpstr>
      <vt:lpstr>Our Agenda</vt:lpstr>
      <vt:lpstr>About the Brightspeed Transaction </vt:lpstr>
      <vt:lpstr>Calendar of Events</vt:lpstr>
      <vt:lpstr>Calendar of Events (cont…)</vt:lpstr>
      <vt:lpstr>Calendar of Events (cont…)</vt:lpstr>
      <vt:lpstr>Operations Support Systems (OSS)</vt:lpstr>
      <vt:lpstr>Ordering</vt:lpstr>
      <vt:lpstr>Access Ordering General Information </vt:lpstr>
      <vt:lpstr>Impacted ICSC / OCN</vt:lpstr>
      <vt:lpstr>Access Ordering General Information  </vt:lpstr>
      <vt:lpstr>Access Ordering General Information </vt:lpstr>
      <vt:lpstr>Access Ordering General Information </vt:lpstr>
      <vt:lpstr>Trouble Administration </vt:lpstr>
      <vt:lpstr>Billing</vt:lpstr>
      <vt:lpstr>Carrier Access Billing  (CABS)</vt:lpstr>
      <vt:lpstr>Wholesale Billing (Ensemble) </vt:lpstr>
      <vt:lpstr>Billing Feeds</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subject/>
  <dc:creator>Dickey, Sarah</dc:creator>
  <cp:keywords/>
  <dc:description/>
  <cp:lastModifiedBy>Pantelides, Kristina</cp:lastModifiedBy>
  <cp:revision>2</cp:revision>
  <dcterms:created xsi:type="dcterms:W3CDTF">2020-04-29T18:01:14Z</dcterms:created>
  <dcterms:modified xsi:type="dcterms:W3CDTF">2022-06-16T20:23:41Z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0x0101006A85E85793E16045B83AC39540D05D14</vt:lpwstr>
  </property>
  <property fmtid="{D5CDD505-2E9C-101B-9397-08002B2CF9AE}" pid="3" name="MediaServiceImageTags">
    <vt:lpwstr/>
  </property>
</Properties>
</file>